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theme/themeOverride8.xml" ContentType="application/vnd.openxmlformats-officedocument.themeOverride+xml"/>
  <Override PartName="/ppt/charts/chart9.xml" ContentType="application/vnd.openxmlformats-officedocument.drawingml.chart+xml"/>
  <Override PartName="/ppt/theme/themeOverride9.xml" ContentType="application/vnd.openxmlformats-officedocument.themeOverride+xml"/>
  <Override PartName="/ppt/charts/chart10.xml" ContentType="application/vnd.openxmlformats-officedocument.drawingml.chart+xml"/>
  <Override PartName="/ppt/theme/themeOverride10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1" r:id="rId1"/>
  </p:sldMasterIdLst>
  <p:sldIdLst>
    <p:sldId id="256" r:id="rId2"/>
    <p:sldId id="430" r:id="rId3"/>
    <p:sldId id="431" r:id="rId4"/>
    <p:sldId id="434" r:id="rId5"/>
    <p:sldId id="435" r:id="rId6"/>
    <p:sldId id="436" r:id="rId7"/>
    <p:sldId id="437" r:id="rId8"/>
    <p:sldId id="432" r:id="rId9"/>
    <p:sldId id="401" r:id="rId10"/>
    <p:sldId id="400" r:id="rId11"/>
    <p:sldId id="399" r:id="rId12"/>
    <p:sldId id="402" r:id="rId13"/>
    <p:sldId id="403" r:id="rId14"/>
    <p:sldId id="404" r:id="rId15"/>
    <p:sldId id="405" r:id="rId16"/>
    <p:sldId id="406" r:id="rId17"/>
    <p:sldId id="407" r:id="rId18"/>
    <p:sldId id="408" r:id="rId19"/>
    <p:sldId id="409" r:id="rId20"/>
    <p:sldId id="410" r:id="rId21"/>
    <p:sldId id="411" r:id="rId22"/>
    <p:sldId id="412" r:id="rId23"/>
    <p:sldId id="413" r:id="rId24"/>
    <p:sldId id="414" r:id="rId25"/>
    <p:sldId id="415" r:id="rId26"/>
    <p:sldId id="416" r:id="rId27"/>
    <p:sldId id="417" r:id="rId28"/>
    <p:sldId id="418" r:id="rId29"/>
    <p:sldId id="419" r:id="rId30"/>
    <p:sldId id="420" r:id="rId31"/>
    <p:sldId id="438" r:id="rId32"/>
    <p:sldId id="421" r:id="rId33"/>
    <p:sldId id="422" r:id="rId34"/>
    <p:sldId id="423" r:id="rId35"/>
    <p:sldId id="424" r:id="rId36"/>
    <p:sldId id="425" r:id="rId37"/>
    <p:sldId id="426" r:id="rId38"/>
    <p:sldId id="439" r:id="rId39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761" autoAdjust="0"/>
    <p:restoredTop sz="94660"/>
  </p:normalViewPr>
  <p:slideViewPr>
    <p:cSldViewPr snapToGrid="0">
      <p:cViewPr>
        <p:scale>
          <a:sx n="56" d="100"/>
          <a:sy n="56" d="100"/>
        </p:scale>
        <p:origin x="1084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.xlsx"/><Relationship Id="rId1" Type="http://schemas.openxmlformats.org/officeDocument/2006/relationships/themeOverride" Target="../theme/themeOverride10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C:\Users\UTENTE\OneDrive\Documenti\R\YOUNG%2021_08.xlsx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E:\YOUNG_WELLNESS.xlsx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4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8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Titstudio!$C$2</c:f>
              <c:strCache>
                <c:ptCount val="1"/>
                <c:pt idx="0">
                  <c:v>CZ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Titstudio!$B$3:$B$9</c:f>
              <c:strCache>
                <c:ptCount val="7"/>
                <c:pt idx="0">
                  <c:v>Comprehensive school</c:v>
                </c:pt>
                <c:pt idx="1">
                  <c:v>Primary school</c:v>
                </c:pt>
                <c:pt idx="2">
                  <c:v>Secondary school</c:v>
                </c:pt>
                <c:pt idx="3">
                  <c:v>High school</c:v>
                </c:pt>
                <c:pt idx="4">
                  <c:v>Vocational education or college</c:v>
                </c:pt>
                <c:pt idx="5">
                  <c:v>University, higher education</c:v>
                </c:pt>
                <c:pt idx="6">
                  <c:v>Doctoral thesis/PHD</c:v>
                </c:pt>
              </c:strCache>
            </c:strRef>
          </c:cat>
          <c:val>
            <c:numRef>
              <c:f>Titstudio!$C$3:$C$9</c:f>
              <c:numCache>
                <c:formatCode>General</c:formatCode>
                <c:ptCount val="7"/>
                <c:pt idx="1">
                  <c:v>21</c:v>
                </c:pt>
                <c:pt idx="2">
                  <c:v>27</c:v>
                </c:pt>
                <c:pt idx="3">
                  <c:v>29</c:v>
                </c:pt>
                <c:pt idx="4">
                  <c:v>11</c:v>
                </c:pt>
                <c:pt idx="5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8E8-4429-8CBB-3B9DD06845DD}"/>
            </c:ext>
          </c:extLst>
        </c:ser>
        <c:ser>
          <c:idx val="1"/>
          <c:order val="1"/>
          <c:tx>
            <c:strRef>
              <c:f>Titstudio!$D$2</c:f>
              <c:strCache>
                <c:ptCount val="1"/>
                <c:pt idx="0">
                  <c:v>FI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Titstudio!$B$3:$B$9</c:f>
              <c:strCache>
                <c:ptCount val="7"/>
                <c:pt idx="0">
                  <c:v>Comprehensive school</c:v>
                </c:pt>
                <c:pt idx="1">
                  <c:v>Primary school</c:v>
                </c:pt>
                <c:pt idx="2">
                  <c:v>Secondary school</c:v>
                </c:pt>
                <c:pt idx="3">
                  <c:v>High school</c:v>
                </c:pt>
                <c:pt idx="4">
                  <c:v>Vocational education or college</c:v>
                </c:pt>
                <c:pt idx="5">
                  <c:v>University, higher education</c:v>
                </c:pt>
                <c:pt idx="6">
                  <c:v>Doctoral thesis/PHD</c:v>
                </c:pt>
              </c:strCache>
            </c:strRef>
          </c:cat>
          <c:val>
            <c:numRef>
              <c:f>Titstudio!$D$3:$D$9</c:f>
              <c:numCache>
                <c:formatCode>General</c:formatCode>
                <c:ptCount val="7"/>
                <c:pt idx="0">
                  <c:v>41</c:v>
                </c:pt>
                <c:pt idx="3">
                  <c:v>18</c:v>
                </c:pt>
                <c:pt idx="4">
                  <c:v>42</c:v>
                </c:pt>
                <c:pt idx="5">
                  <c:v>8</c:v>
                </c:pt>
                <c:pt idx="6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8E8-4429-8CBB-3B9DD06845DD}"/>
            </c:ext>
          </c:extLst>
        </c:ser>
        <c:ser>
          <c:idx val="2"/>
          <c:order val="2"/>
          <c:tx>
            <c:strRef>
              <c:f>Titstudio!$E$2</c:f>
              <c:strCache>
                <c:ptCount val="1"/>
                <c:pt idx="0">
                  <c:v>IT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Titstudio!$B$3:$B$9</c:f>
              <c:strCache>
                <c:ptCount val="7"/>
                <c:pt idx="0">
                  <c:v>Comprehensive school</c:v>
                </c:pt>
                <c:pt idx="1">
                  <c:v>Primary school</c:v>
                </c:pt>
                <c:pt idx="2">
                  <c:v>Secondary school</c:v>
                </c:pt>
                <c:pt idx="3">
                  <c:v>High school</c:v>
                </c:pt>
                <c:pt idx="4">
                  <c:v>Vocational education or college</c:v>
                </c:pt>
                <c:pt idx="5">
                  <c:v>University, higher education</c:v>
                </c:pt>
                <c:pt idx="6">
                  <c:v>Doctoral thesis/PHD</c:v>
                </c:pt>
              </c:strCache>
            </c:strRef>
          </c:cat>
          <c:val>
            <c:numRef>
              <c:f>Titstudio!$E$3:$E$9</c:f>
              <c:numCache>
                <c:formatCode>General</c:formatCode>
                <c:ptCount val="7"/>
                <c:pt idx="2">
                  <c:v>7</c:v>
                </c:pt>
                <c:pt idx="3">
                  <c:v>52</c:v>
                </c:pt>
                <c:pt idx="4">
                  <c:v>2</c:v>
                </c:pt>
                <c:pt idx="5">
                  <c:v>23</c:v>
                </c:pt>
                <c:pt idx="6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8E8-4429-8CBB-3B9DD06845DD}"/>
            </c:ext>
          </c:extLst>
        </c:ser>
        <c:ser>
          <c:idx val="3"/>
          <c:order val="3"/>
          <c:tx>
            <c:strRef>
              <c:f>Titstudio!$F$2</c:f>
              <c:strCache>
                <c:ptCount val="1"/>
                <c:pt idx="0">
                  <c:v>PT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Titstudio!$B$3:$B$9</c:f>
              <c:strCache>
                <c:ptCount val="7"/>
                <c:pt idx="0">
                  <c:v>Comprehensive school</c:v>
                </c:pt>
                <c:pt idx="1">
                  <c:v>Primary school</c:v>
                </c:pt>
                <c:pt idx="2">
                  <c:v>Secondary school</c:v>
                </c:pt>
                <c:pt idx="3">
                  <c:v>High school</c:v>
                </c:pt>
                <c:pt idx="4">
                  <c:v>Vocational education or college</c:v>
                </c:pt>
                <c:pt idx="5">
                  <c:v>University, higher education</c:v>
                </c:pt>
                <c:pt idx="6">
                  <c:v>Doctoral thesis/PHD</c:v>
                </c:pt>
              </c:strCache>
            </c:strRef>
          </c:cat>
          <c:val>
            <c:numRef>
              <c:f>Titstudio!$F$3:$F$9</c:f>
              <c:numCache>
                <c:formatCode>General</c:formatCode>
                <c:ptCount val="7"/>
                <c:pt idx="2">
                  <c:v>11</c:v>
                </c:pt>
                <c:pt idx="3">
                  <c:v>17</c:v>
                </c:pt>
                <c:pt idx="4">
                  <c:v>10</c:v>
                </c:pt>
                <c:pt idx="5">
                  <c:v>56</c:v>
                </c:pt>
                <c:pt idx="6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8E8-4429-8CBB-3B9DD06845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613181776"/>
        <c:axId val="1"/>
      </c:barChart>
      <c:catAx>
        <c:axId val="1613181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it-IT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9520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it-IT"/>
          </a:p>
        </c:txPr>
        <c:crossAx val="1613181776"/>
        <c:crosses val="autoZero"/>
        <c:crossBetween val="between"/>
      </c:valAx>
      <c:spPr>
        <a:noFill/>
        <a:ln w="25386">
          <a:noFill/>
        </a:ln>
      </c:spPr>
    </c:plotArea>
    <c:legend>
      <c:legendPos val="b"/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it-IT"/>
        </a:p>
      </c:txPr>
    </c:legend>
    <c:plotVisOnly val="1"/>
    <c:dispBlanksAs val="gap"/>
    <c:showDLblsOverMax val="0"/>
  </c:chart>
  <c:spPr>
    <a:solidFill>
      <a:schemeClr val="bg1"/>
    </a:solidFill>
    <a:ln w="9520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400"/>
      </a:pPr>
      <a:endParaRPr lang="it-IT"/>
    </a:p>
  </c:tx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Foglio3!$B$4</c:f>
              <c:strCache>
                <c:ptCount val="1"/>
                <c:pt idx="0">
                  <c:v>Not at all important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multiLvlStrRef>
              <c:f>Foglio3!$C$2:$V$3</c:f>
              <c:multiLvlStrCache>
                <c:ptCount val="20"/>
                <c:lvl>
                  <c:pt idx="0">
                    <c:v>CZ</c:v>
                  </c:pt>
                  <c:pt idx="1">
                    <c:v>FI</c:v>
                  </c:pt>
                  <c:pt idx="2">
                    <c:v>IT</c:v>
                  </c:pt>
                  <c:pt idx="3">
                    <c:v>PT</c:v>
                  </c:pt>
                  <c:pt idx="4">
                    <c:v>CZ</c:v>
                  </c:pt>
                  <c:pt idx="5">
                    <c:v>FI</c:v>
                  </c:pt>
                  <c:pt idx="6">
                    <c:v>IT</c:v>
                  </c:pt>
                  <c:pt idx="7">
                    <c:v>PT</c:v>
                  </c:pt>
                  <c:pt idx="8">
                    <c:v>CZ</c:v>
                  </c:pt>
                  <c:pt idx="9">
                    <c:v>FI</c:v>
                  </c:pt>
                  <c:pt idx="10">
                    <c:v>IT</c:v>
                  </c:pt>
                  <c:pt idx="11">
                    <c:v>PT</c:v>
                  </c:pt>
                  <c:pt idx="12">
                    <c:v>CZ</c:v>
                  </c:pt>
                  <c:pt idx="13">
                    <c:v>FI</c:v>
                  </c:pt>
                  <c:pt idx="14">
                    <c:v>IT</c:v>
                  </c:pt>
                  <c:pt idx="15">
                    <c:v>PT</c:v>
                  </c:pt>
                  <c:pt idx="16">
                    <c:v>CZ</c:v>
                  </c:pt>
                  <c:pt idx="17">
                    <c:v>FI</c:v>
                  </c:pt>
                  <c:pt idx="18">
                    <c:v>IT</c:v>
                  </c:pt>
                  <c:pt idx="19">
                    <c:v>PT</c:v>
                  </c:pt>
                </c:lvl>
                <c:lvl>
                  <c:pt idx="0">
                    <c:v>Members of the community know each other</c:v>
                  </c:pt>
                  <c:pt idx="4">
                    <c:v>Members of the community trust each other</c:v>
                  </c:pt>
                  <c:pt idx="8">
                    <c:v>Community has an important goal for all its members</c:v>
                  </c:pt>
                  <c:pt idx="12">
                    <c:v>Members of the community have similar dreams</c:v>
                  </c:pt>
                  <c:pt idx="16">
                    <c:v>Everyone can influence the activities of the community</c:v>
                  </c:pt>
                </c:lvl>
              </c:multiLvlStrCache>
            </c:multiLvlStrRef>
          </c:cat>
          <c:val>
            <c:numRef>
              <c:f>Foglio3!$C$4:$V$4</c:f>
              <c:numCache>
                <c:formatCode>General</c:formatCode>
                <c:ptCount val="20"/>
                <c:pt idx="2">
                  <c:v>26</c:v>
                </c:pt>
                <c:pt idx="4">
                  <c:v>1</c:v>
                </c:pt>
                <c:pt idx="5">
                  <c:v>4</c:v>
                </c:pt>
                <c:pt idx="6">
                  <c:v>1</c:v>
                </c:pt>
                <c:pt idx="7">
                  <c:v>3</c:v>
                </c:pt>
                <c:pt idx="8">
                  <c:v>1</c:v>
                </c:pt>
                <c:pt idx="11">
                  <c:v>2</c:v>
                </c:pt>
                <c:pt idx="12">
                  <c:v>1</c:v>
                </c:pt>
                <c:pt idx="13">
                  <c:v>1</c:v>
                </c:pt>
                <c:pt idx="14">
                  <c:v>13</c:v>
                </c:pt>
                <c:pt idx="15">
                  <c:v>1</c:v>
                </c:pt>
                <c:pt idx="16">
                  <c:v>7</c:v>
                </c:pt>
                <c:pt idx="17">
                  <c:v>5</c:v>
                </c:pt>
                <c:pt idx="18">
                  <c:v>2</c:v>
                </c:pt>
                <c:pt idx="19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032-4026-926E-0F99050BC697}"/>
            </c:ext>
          </c:extLst>
        </c:ser>
        <c:ser>
          <c:idx val="1"/>
          <c:order val="1"/>
          <c:tx>
            <c:strRef>
              <c:f>Foglio3!$B$5</c:f>
              <c:strCache>
                <c:ptCount val="1"/>
                <c:pt idx="0">
                  <c:v>Not very important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multiLvlStrRef>
              <c:f>Foglio3!$C$2:$V$3</c:f>
              <c:multiLvlStrCache>
                <c:ptCount val="20"/>
                <c:lvl>
                  <c:pt idx="0">
                    <c:v>CZ</c:v>
                  </c:pt>
                  <c:pt idx="1">
                    <c:v>FI</c:v>
                  </c:pt>
                  <c:pt idx="2">
                    <c:v>IT</c:v>
                  </c:pt>
                  <c:pt idx="3">
                    <c:v>PT</c:v>
                  </c:pt>
                  <c:pt idx="4">
                    <c:v>CZ</c:v>
                  </c:pt>
                  <c:pt idx="5">
                    <c:v>FI</c:v>
                  </c:pt>
                  <c:pt idx="6">
                    <c:v>IT</c:v>
                  </c:pt>
                  <c:pt idx="7">
                    <c:v>PT</c:v>
                  </c:pt>
                  <c:pt idx="8">
                    <c:v>CZ</c:v>
                  </c:pt>
                  <c:pt idx="9">
                    <c:v>FI</c:v>
                  </c:pt>
                  <c:pt idx="10">
                    <c:v>IT</c:v>
                  </c:pt>
                  <c:pt idx="11">
                    <c:v>PT</c:v>
                  </c:pt>
                  <c:pt idx="12">
                    <c:v>CZ</c:v>
                  </c:pt>
                  <c:pt idx="13">
                    <c:v>FI</c:v>
                  </c:pt>
                  <c:pt idx="14">
                    <c:v>IT</c:v>
                  </c:pt>
                  <c:pt idx="15">
                    <c:v>PT</c:v>
                  </c:pt>
                  <c:pt idx="16">
                    <c:v>CZ</c:v>
                  </c:pt>
                  <c:pt idx="17">
                    <c:v>FI</c:v>
                  </c:pt>
                  <c:pt idx="18">
                    <c:v>IT</c:v>
                  </c:pt>
                  <c:pt idx="19">
                    <c:v>PT</c:v>
                  </c:pt>
                </c:lvl>
                <c:lvl>
                  <c:pt idx="0">
                    <c:v>Members of the community know each other</c:v>
                  </c:pt>
                  <c:pt idx="4">
                    <c:v>Members of the community trust each other</c:v>
                  </c:pt>
                  <c:pt idx="8">
                    <c:v>Community has an important goal for all its members</c:v>
                  </c:pt>
                  <c:pt idx="12">
                    <c:v>Members of the community have similar dreams</c:v>
                  </c:pt>
                  <c:pt idx="16">
                    <c:v>Everyone can influence the activities of the community</c:v>
                  </c:pt>
                </c:lvl>
              </c:multiLvlStrCache>
            </c:multiLvlStrRef>
          </c:cat>
          <c:val>
            <c:numRef>
              <c:f>Foglio3!$C$5:$V$5</c:f>
              <c:numCache>
                <c:formatCode>General</c:formatCode>
                <c:ptCount val="20"/>
                <c:pt idx="2">
                  <c:v>19</c:v>
                </c:pt>
                <c:pt idx="4">
                  <c:v>5</c:v>
                </c:pt>
                <c:pt idx="5">
                  <c:v>20</c:v>
                </c:pt>
                <c:pt idx="6">
                  <c:v>5</c:v>
                </c:pt>
                <c:pt idx="7">
                  <c:v>1</c:v>
                </c:pt>
                <c:pt idx="10">
                  <c:v>7</c:v>
                </c:pt>
                <c:pt idx="11">
                  <c:v>1</c:v>
                </c:pt>
                <c:pt idx="12">
                  <c:v>4</c:v>
                </c:pt>
                <c:pt idx="13">
                  <c:v>10</c:v>
                </c:pt>
                <c:pt idx="14">
                  <c:v>30</c:v>
                </c:pt>
                <c:pt idx="16">
                  <c:v>7</c:v>
                </c:pt>
                <c:pt idx="17">
                  <c:v>28</c:v>
                </c:pt>
                <c:pt idx="18">
                  <c:v>8</c:v>
                </c:pt>
                <c:pt idx="19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032-4026-926E-0F99050BC697}"/>
            </c:ext>
          </c:extLst>
        </c:ser>
        <c:ser>
          <c:idx val="2"/>
          <c:order val="2"/>
          <c:tx>
            <c:strRef>
              <c:f>Foglio3!$B$6</c:f>
              <c:strCache>
                <c:ptCount val="1"/>
                <c:pt idx="0">
                  <c:v>Unsure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multiLvlStrRef>
              <c:f>Foglio3!$C$2:$V$3</c:f>
              <c:multiLvlStrCache>
                <c:ptCount val="20"/>
                <c:lvl>
                  <c:pt idx="0">
                    <c:v>CZ</c:v>
                  </c:pt>
                  <c:pt idx="1">
                    <c:v>FI</c:v>
                  </c:pt>
                  <c:pt idx="2">
                    <c:v>IT</c:v>
                  </c:pt>
                  <c:pt idx="3">
                    <c:v>PT</c:v>
                  </c:pt>
                  <c:pt idx="4">
                    <c:v>CZ</c:v>
                  </c:pt>
                  <c:pt idx="5">
                    <c:v>FI</c:v>
                  </c:pt>
                  <c:pt idx="6">
                    <c:v>IT</c:v>
                  </c:pt>
                  <c:pt idx="7">
                    <c:v>PT</c:v>
                  </c:pt>
                  <c:pt idx="8">
                    <c:v>CZ</c:v>
                  </c:pt>
                  <c:pt idx="9">
                    <c:v>FI</c:v>
                  </c:pt>
                  <c:pt idx="10">
                    <c:v>IT</c:v>
                  </c:pt>
                  <c:pt idx="11">
                    <c:v>PT</c:v>
                  </c:pt>
                  <c:pt idx="12">
                    <c:v>CZ</c:v>
                  </c:pt>
                  <c:pt idx="13">
                    <c:v>FI</c:v>
                  </c:pt>
                  <c:pt idx="14">
                    <c:v>IT</c:v>
                  </c:pt>
                  <c:pt idx="15">
                    <c:v>PT</c:v>
                  </c:pt>
                  <c:pt idx="16">
                    <c:v>CZ</c:v>
                  </c:pt>
                  <c:pt idx="17">
                    <c:v>FI</c:v>
                  </c:pt>
                  <c:pt idx="18">
                    <c:v>IT</c:v>
                  </c:pt>
                  <c:pt idx="19">
                    <c:v>PT</c:v>
                  </c:pt>
                </c:lvl>
                <c:lvl>
                  <c:pt idx="0">
                    <c:v>Members of the community know each other</c:v>
                  </c:pt>
                  <c:pt idx="4">
                    <c:v>Members of the community trust each other</c:v>
                  </c:pt>
                  <c:pt idx="8">
                    <c:v>Community has an important goal for all its members</c:v>
                  </c:pt>
                  <c:pt idx="12">
                    <c:v>Members of the community have similar dreams</c:v>
                  </c:pt>
                  <c:pt idx="16">
                    <c:v>Everyone can influence the activities of the community</c:v>
                  </c:pt>
                </c:lvl>
              </c:multiLvlStrCache>
            </c:multiLvlStrRef>
          </c:cat>
          <c:val>
            <c:numRef>
              <c:f>Foglio3!$C$6:$V$6</c:f>
              <c:numCache>
                <c:formatCode>General</c:formatCode>
                <c:ptCount val="20"/>
                <c:pt idx="0">
                  <c:v>43</c:v>
                </c:pt>
                <c:pt idx="1">
                  <c:v>69</c:v>
                </c:pt>
                <c:pt idx="2">
                  <c:v>26</c:v>
                </c:pt>
                <c:pt idx="4">
                  <c:v>11</c:v>
                </c:pt>
                <c:pt idx="5">
                  <c:v>15</c:v>
                </c:pt>
                <c:pt idx="6">
                  <c:v>18</c:v>
                </c:pt>
                <c:pt idx="7">
                  <c:v>9</c:v>
                </c:pt>
                <c:pt idx="8">
                  <c:v>5</c:v>
                </c:pt>
                <c:pt idx="9">
                  <c:v>1</c:v>
                </c:pt>
                <c:pt idx="10">
                  <c:v>7</c:v>
                </c:pt>
                <c:pt idx="11">
                  <c:v>5</c:v>
                </c:pt>
                <c:pt idx="12">
                  <c:v>11</c:v>
                </c:pt>
                <c:pt idx="13">
                  <c:v>13</c:v>
                </c:pt>
                <c:pt idx="14">
                  <c:v>23</c:v>
                </c:pt>
                <c:pt idx="15">
                  <c:v>4</c:v>
                </c:pt>
                <c:pt idx="16">
                  <c:v>10</c:v>
                </c:pt>
                <c:pt idx="17">
                  <c:v>20</c:v>
                </c:pt>
                <c:pt idx="18">
                  <c:v>21</c:v>
                </c:pt>
                <c:pt idx="19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032-4026-926E-0F99050BC697}"/>
            </c:ext>
          </c:extLst>
        </c:ser>
        <c:ser>
          <c:idx val="3"/>
          <c:order val="3"/>
          <c:tx>
            <c:strRef>
              <c:f>Foglio3!$B$7</c:f>
              <c:strCache>
                <c:ptCount val="1"/>
                <c:pt idx="0">
                  <c:v>Somewhat important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multiLvlStrRef>
              <c:f>Foglio3!$C$2:$V$3</c:f>
              <c:multiLvlStrCache>
                <c:ptCount val="20"/>
                <c:lvl>
                  <c:pt idx="0">
                    <c:v>CZ</c:v>
                  </c:pt>
                  <c:pt idx="1">
                    <c:v>FI</c:v>
                  </c:pt>
                  <c:pt idx="2">
                    <c:v>IT</c:v>
                  </c:pt>
                  <c:pt idx="3">
                    <c:v>PT</c:v>
                  </c:pt>
                  <c:pt idx="4">
                    <c:v>CZ</c:v>
                  </c:pt>
                  <c:pt idx="5">
                    <c:v>FI</c:v>
                  </c:pt>
                  <c:pt idx="6">
                    <c:v>IT</c:v>
                  </c:pt>
                  <c:pt idx="7">
                    <c:v>PT</c:v>
                  </c:pt>
                  <c:pt idx="8">
                    <c:v>CZ</c:v>
                  </c:pt>
                  <c:pt idx="9">
                    <c:v>FI</c:v>
                  </c:pt>
                  <c:pt idx="10">
                    <c:v>IT</c:v>
                  </c:pt>
                  <c:pt idx="11">
                    <c:v>PT</c:v>
                  </c:pt>
                  <c:pt idx="12">
                    <c:v>CZ</c:v>
                  </c:pt>
                  <c:pt idx="13">
                    <c:v>FI</c:v>
                  </c:pt>
                  <c:pt idx="14">
                    <c:v>IT</c:v>
                  </c:pt>
                  <c:pt idx="15">
                    <c:v>PT</c:v>
                  </c:pt>
                  <c:pt idx="16">
                    <c:v>CZ</c:v>
                  </c:pt>
                  <c:pt idx="17">
                    <c:v>FI</c:v>
                  </c:pt>
                  <c:pt idx="18">
                    <c:v>IT</c:v>
                  </c:pt>
                  <c:pt idx="19">
                    <c:v>PT</c:v>
                  </c:pt>
                </c:lvl>
                <c:lvl>
                  <c:pt idx="0">
                    <c:v>Members of the community know each other</c:v>
                  </c:pt>
                  <c:pt idx="4">
                    <c:v>Members of the community trust each other</c:v>
                  </c:pt>
                  <c:pt idx="8">
                    <c:v>Community has an important goal for all its members</c:v>
                  </c:pt>
                  <c:pt idx="12">
                    <c:v>Members of the community have similar dreams</c:v>
                  </c:pt>
                  <c:pt idx="16">
                    <c:v>Everyone can influence the activities of the community</c:v>
                  </c:pt>
                </c:lvl>
              </c:multiLvlStrCache>
            </c:multiLvlStrRef>
          </c:cat>
          <c:val>
            <c:numRef>
              <c:f>Foglio3!$C$7:$V$7</c:f>
              <c:numCache>
                <c:formatCode>General</c:formatCode>
                <c:ptCount val="20"/>
                <c:pt idx="1">
                  <c:v>35</c:v>
                </c:pt>
                <c:pt idx="2">
                  <c:v>17</c:v>
                </c:pt>
                <c:pt idx="3">
                  <c:v>32</c:v>
                </c:pt>
                <c:pt idx="4">
                  <c:v>12</c:v>
                </c:pt>
                <c:pt idx="5">
                  <c:v>44</c:v>
                </c:pt>
                <c:pt idx="6">
                  <c:v>32</c:v>
                </c:pt>
                <c:pt idx="7">
                  <c:v>15</c:v>
                </c:pt>
                <c:pt idx="8">
                  <c:v>14</c:v>
                </c:pt>
                <c:pt idx="9">
                  <c:v>41</c:v>
                </c:pt>
                <c:pt idx="10">
                  <c:v>33</c:v>
                </c:pt>
                <c:pt idx="11">
                  <c:v>10</c:v>
                </c:pt>
                <c:pt idx="12">
                  <c:v>9</c:v>
                </c:pt>
                <c:pt idx="13">
                  <c:v>51</c:v>
                </c:pt>
                <c:pt idx="14">
                  <c:v>23</c:v>
                </c:pt>
                <c:pt idx="15">
                  <c:v>14</c:v>
                </c:pt>
                <c:pt idx="16">
                  <c:v>9</c:v>
                </c:pt>
                <c:pt idx="17">
                  <c:v>42</c:v>
                </c:pt>
                <c:pt idx="18">
                  <c:v>44</c:v>
                </c:pt>
                <c:pt idx="19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032-4026-926E-0F99050BC697}"/>
            </c:ext>
          </c:extLst>
        </c:ser>
        <c:ser>
          <c:idx val="4"/>
          <c:order val="4"/>
          <c:tx>
            <c:strRef>
              <c:f>Foglio3!$B$8</c:f>
              <c:strCache>
                <c:ptCount val="1"/>
                <c:pt idx="0">
                  <c:v>Very important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multiLvlStrRef>
              <c:f>Foglio3!$C$2:$V$3</c:f>
              <c:multiLvlStrCache>
                <c:ptCount val="20"/>
                <c:lvl>
                  <c:pt idx="0">
                    <c:v>CZ</c:v>
                  </c:pt>
                  <c:pt idx="1">
                    <c:v>FI</c:v>
                  </c:pt>
                  <c:pt idx="2">
                    <c:v>IT</c:v>
                  </c:pt>
                  <c:pt idx="3">
                    <c:v>PT</c:v>
                  </c:pt>
                  <c:pt idx="4">
                    <c:v>CZ</c:v>
                  </c:pt>
                  <c:pt idx="5">
                    <c:v>FI</c:v>
                  </c:pt>
                  <c:pt idx="6">
                    <c:v>IT</c:v>
                  </c:pt>
                  <c:pt idx="7">
                    <c:v>PT</c:v>
                  </c:pt>
                  <c:pt idx="8">
                    <c:v>CZ</c:v>
                  </c:pt>
                  <c:pt idx="9">
                    <c:v>FI</c:v>
                  </c:pt>
                  <c:pt idx="10">
                    <c:v>IT</c:v>
                  </c:pt>
                  <c:pt idx="11">
                    <c:v>PT</c:v>
                  </c:pt>
                  <c:pt idx="12">
                    <c:v>CZ</c:v>
                  </c:pt>
                  <c:pt idx="13">
                    <c:v>FI</c:v>
                  </c:pt>
                  <c:pt idx="14">
                    <c:v>IT</c:v>
                  </c:pt>
                  <c:pt idx="15">
                    <c:v>PT</c:v>
                  </c:pt>
                  <c:pt idx="16">
                    <c:v>CZ</c:v>
                  </c:pt>
                  <c:pt idx="17">
                    <c:v>FI</c:v>
                  </c:pt>
                  <c:pt idx="18">
                    <c:v>IT</c:v>
                  </c:pt>
                  <c:pt idx="19">
                    <c:v>PT</c:v>
                  </c:pt>
                </c:lvl>
                <c:lvl>
                  <c:pt idx="0">
                    <c:v>Members of the community know each other</c:v>
                  </c:pt>
                  <c:pt idx="4">
                    <c:v>Members of the community trust each other</c:v>
                  </c:pt>
                  <c:pt idx="8">
                    <c:v>Community has an important goal for all its members</c:v>
                  </c:pt>
                  <c:pt idx="12">
                    <c:v>Members of the community have similar dreams</c:v>
                  </c:pt>
                  <c:pt idx="16">
                    <c:v>Everyone can influence the activities of the community</c:v>
                  </c:pt>
                </c:lvl>
              </c:multiLvlStrCache>
            </c:multiLvlStrRef>
          </c:cat>
          <c:val>
            <c:numRef>
              <c:f>Foglio3!$C$8:$V$8</c:f>
              <c:numCache>
                <c:formatCode>General</c:formatCode>
                <c:ptCount val="20"/>
                <c:pt idx="2">
                  <c:v>8</c:v>
                </c:pt>
                <c:pt idx="3">
                  <c:v>2</c:v>
                </c:pt>
                <c:pt idx="4">
                  <c:v>14</c:v>
                </c:pt>
                <c:pt idx="5">
                  <c:v>21</c:v>
                </c:pt>
                <c:pt idx="6">
                  <c:v>40</c:v>
                </c:pt>
                <c:pt idx="7">
                  <c:v>6</c:v>
                </c:pt>
                <c:pt idx="8">
                  <c:v>23</c:v>
                </c:pt>
                <c:pt idx="9">
                  <c:v>62</c:v>
                </c:pt>
                <c:pt idx="10">
                  <c:v>49</c:v>
                </c:pt>
                <c:pt idx="11">
                  <c:v>16</c:v>
                </c:pt>
                <c:pt idx="12">
                  <c:v>18</c:v>
                </c:pt>
                <c:pt idx="13">
                  <c:v>29</c:v>
                </c:pt>
                <c:pt idx="14">
                  <c:v>7</c:v>
                </c:pt>
                <c:pt idx="15">
                  <c:v>15</c:v>
                </c:pt>
                <c:pt idx="16">
                  <c:v>10</c:v>
                </c:pt>
                <c:pt idx="17">
                  <c:v>9</c:v>
                </c:pt>
                <c:pt idx="18">
                  <c:v>21</c:v>
                </c:pt>
                <c:pt idx="19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032-4026-926E-0F99050BC6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52562864"/>
        <c:axId val="1"/>
      </c:barChart>
      <c:catAx>
        <c:axId val="15525628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19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it-IT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9519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it-IT"/>
          </a:p>
        </c:txPr>
        <c:crossAx val="1552562864"/>
        <c:crosses val="autoZero"/>
        <c:crossBetween val="between"/>
      </c:valAx>
      <c:spPr>
        <a:noFill/>
        <a:ln w="25384">
          <a:noFill/>
        </a:ln>
      </c:spPr>
    </c:plotArea>
    <c:legend>
      <c:legendPos val="b"/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it-IT"/>
        </a:p>
      </c:txPr>
    </c:legend>
    <c:plotVisOnly val="1"/>
    <c:dispBlanksAs val="gap"/>
    <c:showDLblsOverMax val="0"/>
  </c:chart>
  <c:spPr>
    <a:solidFill>
      <a:schemeClr val="bg1"/>
    </a:solidFill>
    <a:ln w="9519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600"/>
      </a:pPr>
      <a:endParaRPr lang="it-IT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'Why discontinuity'!$C$2</c:f>
              <c:strCache>
                <c:ptCount val="1"/>
                <c:pt idx="0">
                  <c:v>CZ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'Why discontinuity'!$B$3:$B$11</c:f>
              <c:strCache>
                <c:ptCount val="9"/>
                <c:pt idx="0">
                  <c:v>Difficult relationship with my teachers</c:v>
                </c:pt>
                <c:pt idx="1">
                  <c:v>the relationship with other boys/girls was difficult</c:v>
                </c:pt>
                <c:pt idx="2">
                  <c:v>The school was not attractive</c:v>
                </c:pt>
                <c:pt idx="3">
                  <c:v>The school was not useful to me</c:v>
                </c:pt>
                <c:pt idx="4">
                  <c:v>I did not feel welcome there</c:v>
                </c:pt>
                <c:pt idx="5">
                  <c:v>I felt I was not learning anything</c:v>
                </c:pt>
                <c:pt idx="6">
                  <c:v>There was too much to do</c:v>
                </c:pt>
                <c:pt idx="7">
                  <c:v>I did not have the mental resources</c:v>
                </c:pt>
                <c:pt idx="8">
                  <c:v>Other</c:v>
                </c:pt>
              </c:strCache>
            </c:strRef>
          </c:cat>
          <c:val>
            <c:numRef>
              <c:f>'Why discontinuity'!$C$3:$C$11</c:f>
              <c:numCache>
                <c:formatCode>General</c:formatCode>
                <c:ptCount val="9"/>
                <c:pt idx="0">
                  <c:v>2</c:v>
                </c:pt>
                <c:pt idx="1">
                  <c:v>2</c:v>
                </c:pt>
                <c:pt idx="3">
                  <c:v>4</c:v>
                </c:pt>
                <c:pt idx="4">
                  <c:v>2</c:v>
                </c:pt>
                <c:pt idx="5">
                  <c:v>2</c:v>
                </c:pt>
                <c:pt idx="6">
                  <c:v>4</c:v>
                </c:pt>
                <c:pt idx="7">
                  <c:v>5</c:v>
                </c:pt>
                <c:pt idx="8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EE1-4B54-84A7-DAB147C55466}"/>
            </c:ext>
          </c:extLst>
        </c:ser>
        <c:ser>
          <c:idx val="1"/>
          <c:order val="1"/>
          <c:tx>
            <c:strRef>
              <c:f>'Why discontinuity'!$D$2</c:f>
              <c:strCache>
                <c:ptCount val="1"/>
                <c:pt idx="0">
                  <c:v>FI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'Why discontinuity'!$B$3:$B$11</c:f>
              <c:strCache>
                <c:ptCount val="9"/>
                <c:pt idx="0">
                  <c:v>Difficult relationship with my teachers</c:v>
                </c:pt>
                <c:pt idx="1">
                  <c:v>the relationship with other boys/girls was difficult</c:v>
                </c:pt>
                <c:pt idx="2">
                  <c:v>The school was not attractive</c:v>
                </c:pt>
                <c:pt idx="3">
                  <c:v>The school was not useful to me</c:v>
                </c:pt>
                <c:pt idx="4">
                  <c:v>I did not feel welcome there</c:v>
                </c:pt>
                <c:pt idx="5">
                  <c:v>I felt I was not learning anything</c:v>
                </c:pt>
                <c:pt idx="6">
                  <c:v>There was too much to do</c:v>
                </c:pt>
                <c:pt idx="7">
                  <c:v>I did not have the mental resources</c:v>
                </c:pt>
                <c:pt idx="8">
                  <c:v>Other</c:v>
                </c:pt>
              </c:strCache>
            </c:strRef>
          </c:cat>
          <c:val>
            <c:numRef>
              <c:f>'Why discontinuity'!$D$3:$D$11</c:f>
              <c:numCache>
                <c:formatCode>General</c:formatCode>
                <c:ptCount val="9"/>
                <c:pt idx="0">
                  <c:v>7</c:v>
                </c:pt>
                <c:pt idx="1">
                  <c:v>5</c:v>
                </c:pt>
                <c:pt idx="2">
                  <c:v>8</c:v>
                </c:pt>
                <c:pt idx="3">
                  <c:v>2</c:v>
                </c:pt>
                <c:pt idx="4">
                  <c:v>3</c:v>
                </c:pt>
                <c:pt idx="5">
                  <c:v>1</c:v>
                </c:pt>
                <c:pt idx="6">
                  <c:v>2</c:v>
                </c:pt>
                <c:pt idx="7">
                  <c:v>28</c:v>
                </c:pt>
                <c:pt idx="8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EE1-4B54-84A7-DAB147C55466}"/>
            </c:ext>
          </c:extLst>
        </c:ser>
        <c:ser>
          <c:idx val="2"/>
          <c:order val="2"/>
          <c:tx>
            <c:strRef>
              <c:f>'Why discontinuity'!$E$2</c:f>
              <c:strCache>
                <c:ptCount val="1"/>
                <c:pt idx="0">
                  <c:v>IT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'Why discontinuity'!$B$3:$B$11</c:f>
              <c:strCache>
                <c:ptCount val="9"/>
                <c:pt idx="0">
                  <c:v>Difficult relationship with my teachers</c:v>
                </c:pt>
                <c:pt idx="1">
                  <c:v>the relationship with other boys/girls was difficult</c:v>
                </c:pt>
                <c:pt idx="2">
                  <c:v>The school was not attractive</c:v>
                </c:pt>
                <c:pt idx="3">
                  <c:v>The school was not useful to me</c:v>
                </c:pt>
                <c:pt idx="4">
                  <c:v>I did not feel welcome there</c:v>
                </c:pt>
                <c:pt idx="5">
                  <c:v>I felt I was not learning anything</c:v>
                </c:pt>
                <c:pt idx="6">
                  <c:v>There was too much to do</c:v>
                </c:pt>
                <c:pt idx="7">
                  <c:v>I did not have the mental resources</c:v>
                </c:pt>
                <c:pt idx="8">
                  <c:v>Other</c:v>
                </c:pt>
              </c:strCache>
            </c:strRef>
          </c:cat>
          <c:val>
            <c:numRef>
              <c:f>'Why discontinuity'!$E$3:$E$11</c:f>
              <c:numCache>
                <c:formatCode>General</c:formatCode>
                <c:ptCount val="9"/>
                <c:pt idx="0">
                  <c:v>3</c:v>
                </c:pt>
                <c:pt idx="1">
                  <c:v>2</c:v>
                </c:pt>
                <c:pt idx="2">
                  <c:v>7</c:v>
                </c:pt>
                <c:pt idx="3">
                  <c:v>1</c:v>
                </c:pt>
                <c:pt idx="4">
                  <c:v>1</c:v>
                </c:pt>
                <c:pt idx="5">
                  <c:v>2</c:v>
                </c:pt>
                <c:pt idx="6">
                  <c:v>2</c:v>
                </c:pt>
                <c:pt idx="7">
                  <c:v>5</c:v>
                </c:pt>
                <c:pt idx="8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EE1-4B54-84A7-DAB147C55466}"/>
            </c:ext>
          </c:extLst>
        </c:ser>
        <c:ser>
          <c:idx val="3"/>
          <c:order val="3"/>
          <c:tx>
            <c:strRef>
              <c:f>'Why discontinuity'!$F$2</c:f>
              <c:strCache>
                <c:ptCount val="1"/>
                <c:pt idx="0">
                  <c:v>PT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'Why discontinuity'!$B$3:$B$11</c:f>
              <c:strCache>
                <c:ptCount val="9"/>
                <c:pt idx="0">
                  <c:v>Difficult relationship with my teachers</c:v>
                </c:pt>
                <c:pt idx="1">
                  <c:v>the relationship with other boys/girls was difficult</c:v>
                </c:pt>
                <c:pt idx="2">
                  <c:v>The school was not attractive</c:v>
                </c:pt>
                <c:pt idx="3">
                  <c:v>The school was not useful to me</c:v>
                </c:pt>
                <c:pt idx="4">
                  <c:v>I did not feel welcome there</c:v>
                </c:pt>
                <c:pt idx="5">
                  <c:v>I felt I was not learning anything</c:v>
                </c:pt>
                <c:pt idx="6">
                  <c:v>There was too much to do</c:v>
                </c:pt>
                <c:pt idx="7">
                  <c:v>I did not have the mental resources</c:v>
                </c:pt>
                <c:pt idx="8">
                  <c:v>Other</c:v>
                </c:pt>
              </c:strCache>
            </c:strRef>
          </c:cat>
          <c:val>
            <c:numRef>
              <c:f>'Why discontinuity'!$F$3:$F$11</c:f>
              <c:numCache>
                <c:formatCode>General</c:formatCode>
                <c:ptCount val="9"/>
                <c:pt idx="0">
                  <c:v>1</c:v>
                </c:pt>
                <c:pt idx="4">
                  <c:v>1</c:v>
                </c:pt>
                <c:pt idx="6">
                  <c:v>1</c:v>
                </c:pt>
                <c:pt idx="7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EE1-4B54-84A7-DAB147C554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614615568"/>
        <c:axId val="1"/>
      </c:barChart>
      <c:catAx>
        <c:axId val="16146155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3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it-IT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9523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it-IT"/>
          </a:p>
        </c:txPr>
        <c:crossAx val="1614615568"/>
        <c:crosses val="autoZero"/>
        <c:crossBetween val="between"/>
      </c:valAx>
      <c:spPr>
        <a:noFill/>
        <a:ln w="25395">
          <a:noFill/>
        </a:ln>
      </c:spPr>
    </c:plotArea>
    <c:legend>
      <c:legendPos val="b"/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it-IT"/>
        </a:p>
      </c:txPr>
    </c:legend>
    <c:plotVisOnly val="1"/>
    <c:dispBlanksAs val="gap"/>
    <c:showDLblsOverMax val="0"/>
  </c:chart>
  <c:spPr>
    <a:solidFill>
      <a:schemeClr val="bg1"/>
    </a:solidFill>
    <a:ln w="9523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400"/>
      </a:pPr>
      <a:endParaRPr lang="it-IT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'Domanda 8'!$C$3</c:f>
              <c:strCache>
                <c:ptCount val="1"/>
                <c:pt idx="0">
                  <c:v>CZ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'Domanda 8'!$D$1:$AS$1</c:f>
              <c:strCache>
                <c:ptCount val="14"/>
                <c:pt idx="0">
                  <c:v>Talk_Discuss</c:v>
                </c:pt>
                <c:pt idx="1">
                  <c:v>Play_Online</c:v>
                </c:pt>
                <c:pt idx="2">
                  <c:v>Play_In_Presence</c:v>
                </c:pt>
                <c:pt idx="3">
                  <c:v>Play_Sports</c:v>
                </c:pt>
                <c:pt idx="4">
                  <c:v>Listen_Music</c:v>
                </c:pt>
                <c:pt idx="5">
                  <c:v>Make_Music</c:v>
                </c:pt>
                <c:pt idx="6">
                  <c:v>Go_Discos</c:v>
                </c:pt>
                <c:pt idx="7">
                  <c:v>Go_Around_City</c:v>
                </c:pt>
                <c:pt idx="8">
                  <c:v>Go_Trips</c:v>
                </c:pt>
                <c:pt idx="9">
                  <c:v>Get_Joint</c:v>
                </c:pt>
                <c:pt idx="10">
                  <c:v>Go_Shopping</c:v>
                </c:pt>
                <c:pt idx="11">
                  <c:v>Do_Nothing</c:v>
                </c:pt>
                <c:pt idx="12">
                  <c:v>Go_Lunch_Dinner</c:v>
                </c:pt>
                <c:pt idx="13">
                  <c:v>Help_Others</c:v>
                </c:pt>
              </c:strCache>
              <c:extLst/>
            </c:strRef>
          </c:cat>
          <c:val>
            <c:numRef>
              <c:f>'Domanda 8'!$D$3:$AS$3</c:f>
              <c:numCache>
                <c:formatCode>General</c:formatCode>
                <c:ptCount val="14"/>
                <c:pt idx="0">
                  <c:v>73</c:v>
                </c:pt>
                <c:pt idx="1">
                  <c:v>30</c:v>
                </c:pt>
                <c:pt idx="2">
                  <c:v>46</c:v>
                </c:pt>
                <c:pt idx="3">
                  <c:v>32</c:v>
                </c:pt>
                <c:pt idx="4">
                  <c:v>52</c:v>
                </c:pt>
                <c:pt idx="5">
                  <c:v>25</c:v>
                </c:pt>
                <c:pt idx="6">
                  <c:v>21</c:v>
                </c:pt>
                <c:pt idx="7">
                  <c:v>41</c:v>
                </c:pt>
                <c:pt idx="8">
                  <c:v>41</c:v>
                </c:pt>
                <c:pt idx="9">
                  <c:v>15</c:v>
                </c:pt>
                <c:pt idx="10">
                  <c:v>39</c:v>
                </c:pt>
                <c:pt idx="11">
                  <c:v>36</c:v>
                </c:pt>
                <c:pt idx="12">
                  <c:v>36</c:v>
                </c:pt>
                <c:pt idx="13">
                  <c:v>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834-4980-8AD9-E619BF6058E1}"/>
            </c:ext>
          </c:extLst>
        </c:ser>
        <c:ser>
          <c:idx val="1"/>
          <c:order val="1"/>
          <c:tx>
            <c:strRef>
              <c:f>'Domanda 8'!$C$4</c:f>
              <c:strCache>
                <c:ptCount val="1"/>
                <c:pt idx="0">
                  <c:v>FI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'Domanda 8'!$D$1:$AS$1</c:f>
              <c:strCache>
                <c:ptCount val="14"/>
                <c:pt idx="0">
                  <c:v>Talk_Discuss</c:v>
                </c:pt>
                <c:pt idx="1">
                  <c:v>Play_Online</c:v>
                </c:pt>
                <c:pt idx="2">
                  <c:v>Play_In_Presence</c:v>
                </c:pt>
                <c:pt idx="3">
                  <c:v>Play_Sports</c:v>
                </c:pt>
                <c:pt idx="4">
                  <c:v>Listen_Music</c:v>
                </c:pt>
                <c:pt idx="5">
                  <c:v>Make_Music</c:v>
                </c:pt>
                <c:pt idx="6">
                  <c:v>Go_Discos</c:v>
                </c:pt>
                <c:pt idx="7">
                  <c:v>Go_Around_City</c:v>
                </c:pt>
                <c:pt idx="8">
                  <c:v>Go_Trips</c:v>
                </c:pt>
                <c:pt idx="9">
                  <c:v>Get_Joint</c:v>
                </c:pt>
                <c:pt idx="10">
                  <c:v>Go_Shopping</c:v>
                </c:pt>
                <c:pt idx="11">
                  <c:v>Do_Nothing</c:v>
                </c:pt>
                <c:pt idx="12">
                  <c:v>Go_Lunch_Dinner</c:v>
                </c:pt>
                <c:pt idx="13">
                  <c:v>Help_Others</c:v>
                </c:pt>
              </c:strCache>
              <c:extLst/>
            </c:strRef>
          </c:cat>
          <c:val>
            <c:numRef>
              <c:f>'Domanda 8'!$D$4:$AS$4</c:f>
              <c:numCache>
                <c:formatCode>General</c:formatCode>
                <c:ptCount val="14"/>
                <c:pt idx="0">
                  <c:v>92</c:v>
                </c:pt>
                <c:pt idx="1">
                  <c:v>32</c:v>
                </c:pt>
                <c:pt idx="2">
                  <c:v>25</c:v>
                </c:pt>
                <c:pt idx="3">
                  <c:v>12</c:v>
                </c:pt>
                <c:pt idx="4">
                  <c:v>37</c:v>
                </c:pt>
                <c:pt idx="5">
                  <c:v>8</c:v>
                </c:pt>
                <c:pt idx="6">
                  <c:v>4</c:v>
                </c:pt>
                <c:pt idx="7">
                  <c:v>30</c:v>
                </c:pt>
                <c:pt idx="8">
                  <c:v>5</c:v>
                </c:pt>
                <c:pt idx="9">
                  <c:v>11</c:v>
                </c:pt>
                <c:pt idx="10">
                  <c:v>13</c:v>
                </c:pt>
                <c:pt idx="11">
                  <c:v>57</c:v>
                </c:pt>
                <c:pt idx="12">
                  <c:v>20</c:v>
                </c:pt>
                <c:pt idx="13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834-4980-8AD9-E619BF6058E1}"/>
            </c:ext>
          </c:extLst>
        </c:ser>
        <c:ser>
          <c:idx val="2"/>
          <c:order val="2"/>
          <c:tx>
            <c:strRef>
              <c:f>'Domanda 8'!$C$5</c:f>
              <c:strCache>
                <c:ptCount val="1"/>
                <c:pt idx="0">
                  <c:v>IT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'Domanda 8'!$D$1:$AS$1</c:f>
              <c:strCache>
                <c:ptCount val="14"/>
                <c:pt idx="0">
                  <c:v>Talk_Discuss</c:v>
                </c:pt>
                <c:pt idx="1">
                  <c:v>Play_Online</c:v>
                </c:pt>
                <c:pt idx="2">
                  <c:v>Play_In_Presence</c:v>
                </c:pt>
                <c:pt idx="3">
                  <c:v>Play_Sports</c:v>
                </c:pt>
                <c:pt idx="4">
                  <c:v>Listen_Music</c:v>
                </c:pt>
                <c:pt idx="5">
                  <c:v>Make_Music</c:v>
                </c:pt>
                <c:pt idx="6">
                  <c:v>Go_Discos</c:v>
                </c:pt>
                <c:pt idx="7">
                  <c:v>Go_Around_City</c:v>
                </c:pt>
                <c:pt idx="8">
                  <c:v>Go_Trips</c:v>
                </c:pt>
                <c:pt idx="9">
                  <c:v>Get_Joint</c:v>
                </c:pt>
                <c:pt idx="10">
                  <c:v>Go_Shopping</c:v>
                </c:pt>
                <c:pt idx="11">
                  <c:v>Do_Nothing</c:v>
                </c:pt>
                <c:pt idx="12">
                  <c:v>Go_Lunch_Dinner</c:v>
                </c:pt>
                <c:pt idx="13">
                  <c:v>Help_Others</c:v>
                </c:pt>
              </c:strCache>
              <c:extLst/>
            </c:strRef>
          </c:cat>
          <c:val>
            <c:numRef>
              <c:f>'Domanda 8'!$D$5:$AS$5</c:f>
              <c:numCache>
                <c:formatCode>General</c:formatCode>
                <c:ptCount val="14"/>
                <c:pt idx="0">
                  <c:v>22</c:v>
                </c:pt>
                <c:pt idx="1">
                  <c:v>32</c:v>
                </c:pt>
                <c:pt idx="2">
                  <c:v>21</c:v>
                </c:pt>
                <c:pt idx="3">
                  <c:v>33</c:v>
                </c:pt>
                <c:pt idx="4">
                  <c:v>22</c:v>
                </c:pt>
                <c:pt idx="5">
                  <c:v>17</c:v>
                </c:pt>
                <c:pt idx="6">
                  <c:v>37</c:v>
                </c:pt>
                <c:pt idx="7">
                  <c:v>19</c:v>
                </c:pt>
                <c:pt idx="8">
                  <c:v>18</c:v>
                </c:pt>
                <c:pt idx="9">
                  <c:v>14</c:v>
                </c:pt>
                <c:pt idx="10">
                  <c:v>17</c:v>
                </c:pt>
                <c:pt idx="11">
                  <c:v>32</c:v>
                </c:pt>
                <c:pt idx="12">
                  <c:v>20</c:v>
                </c:pt>
                <c:pt idx="13">
                  <c:v>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834-4980-8AD9-E619BF6058E1}"/>
            </c:ext>
          </c:extLst>
        </c:ser>
        <c:ser>
          <c:idx val="3"/>
          <c:order val="3"/>
          <c:tx>
            <c:strRef>
              <c:f>'Domanda 8'!$C$6</c:f>
              <c:strCache>
                <c:ptCount val="1"/>
                <c:pt idx="0">
                  <c:v>PT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'Domanda 8'!$D$1:$AS$1</c:f>
              <c:strCache>
                <c:ptCount val="14"/>
                <c:pt idx="0">
                  <c:v>Talk_Discuss</c:v>
                </c:pt>
                <c:pt idx="1">
                  <c:v>Play_Online</c:v>
                </c:pt>
                <c:pt idx="2">
                  <c:v>Play_In_Presence</c:v>
                </c:pt>
                <c:pt idx="3">
                  <c:v>Play_Sports</c:v>
                </c:pt>
                <c:pt idx="4">
                  <c:v>Listen_Music</c:v>
                </c:pt>
                <c:pt idx="5">
                  <c:v>Make_Music</c:v>
                </c:pt>
                <c:pt idx="6">
                  <c:v>Go_Discos</c:v>
                </c:pt>
                <c:pt idx="7">
                  <c:v>Go_Around_City</c:v>
                </c:pt>
                <c:pt idx="8">
                  <c:v>Go_Trips</c:v>
                </c:pt>
                <c:pt idx="9">
                  <c:v>Get_Joint</c:v>
                </c:pt>
                <c:pt idx="10">
                  <c:v>Go_Shopping</c:v>
                </c:pt>
                <c:pt idx="11">
                  <c:v>Do_Nothing</c:v>
                </c:pt>
                <c:pt idx="12">
                  <c:v>Go_Lunch_Dinner</c:v>
                </c:pt>
                <c:pt idx="13">
                  <c:v>Help_Others</c:v>
                </c:pt>
              </c:strCache>
              <c:extLst/>
            </c:strRef>
          </c:cat>
          <c:val>
            <c:numRef>
              <c:f>'Domanda 8'!$D$6:$AS$6</c:f>
              <c:numCache>
                <c:formatCode>General</c:formatCode>
                <c:ptCount val="14"/>
                <c:pt idx="0">
                  <c:v>33</c:v>
                </c:pt>
                <c:pt idx="1">
                  <c:v>41</c:v>
                </c:pt>
                <c:pt idx="2">
                  <c:v>30</c:v>
                </c:pt>
                <c:pt idx="3">
                  <c:v>35</c:v>
                </c:pt>
                <c:pt idx="4">
                  <c:v>29</c:v>
                </c:pt>
                <c:pt idx="5">
                  <c:v>44</c:v>
                </c:pt>
                <c:pt idx="6">
                  <c:v>31</c:v>
                </c:pt>
                <c:pt idx="7">
                  <c:v>23</c:v>
                </c:pt>
                <c:pt idx="8">
                  <c:v>13</c:v>
                </c:pt>
                <c:pt idx="9">
                  <c:v>53</c:v>
                </c:pt>
                <c:pt idx="10">
                  <c:v>34</c:v>
                </c:pt>
                <c:pt idx="11">
                  <c:v>34</c:v>
                </c:pt>
                <c:pt idx="12">
                  <c:v>22</c:v>
                </c:pt>
                <c:pt idx="13">
                  <c:v>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834-4980-8AD9-E619BF6058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21216576"/>
        <c:axId val="428533936"/>
      </c:barChart>
      <c:catAx>
        <c:axId val="42121657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428533936"/>
        <c:crosses val="autoZero"/>
        <c:auto val="1"/>
        <c:lblAlgn val="ctr"/>
        <c:lblOffset val="100"/>
        <c:noMultiLvlLbl val="0"/>
      </c:catAx>
      <c:valAx>
        <c:axId val="42853393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4212165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it-IT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'Domanda 9'!$C$3</c:f>
              <c:strCache>
                <c:ptCount val="1"/>
                <c:pt idx="0">
                  <c:v>CZ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'Domanda 9'!$B$4:$B$10</c:f>
              <c:strCache>
                <c:ptCount val="7"/>
                <c:pt idx="0">
                  <c:v>My parents</c:v>
                </c:pt>
                <c:pt idx="1">
                  <c:v>My friends</c:v>
                </c:pt>
                <c:pt idx="2">
                  <c:v>My boyfriend/girlfriend/partner</c:v>
                </c:pt>
                <c:pt idx="3">
                  <c:v>With professionals</c:v>
                </c:pt>
                <c:pt idx="4">
                  <c:v>I have no one to share it with</c:v>
                </c:pt>
                <c:pt idx="5">
                  <c:v>I don't want to share with others</c:v>
                </c:pt>
                <c:pt idx="6">
                  <c:v>Other</c:v>
                </c:pt>
              </c:strCache>
            </c:strRef>
          </c:cat>
          <c:val>
            <c:numRef>
              <c:f>'Domanda 9'!$C$4:$C$10</c:f>
              <c:numCache>
                <c:formatCode>General</c:formatCode>
                <c:ptCount val="7"/>
                <c:pt idx="0">
                  <c:v>5</c:v>
                </c:pt>
                <c:pt idx="1">
                  <c:v>31</c:v>
                </c:pt>
                <c:pt idx="2">
                  <c:v>20</c:v>
                </c:pt>
                <c:pt idx="3">
                  <c:v>15</c:v>
                </c:pt>
                <c:pt idx="4">
                  <c:v>10</c:v>
                </c:pt>
                <c:pt idx="5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DD5-49CE-9C39-89AF90CF8F6E}"/>
            </c:ext>
          </c:extLst>
        </c:ser>
        <c:ser>
          <c:idx val="1"/>
          <c:order val="1"/>
          <c:tx>
            <c:strRef>
              <c:f>'Domanda 9'!$D$3</c:f>
              <c:strCache>
                <c:ptCount val="1"/>
                <c:pt idx="0">
                  <c:v>FI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'Domanda 9'!$B$4:$B$10</c:f>
              <c:strCache>
                <c:ptCount val="7"/>
                <c:pt idx="0">
                  <c:v>My parents</c:v>
                </c:pt>
                <c:pt idx="1">
                  <c:v>My friends</c:v>
                </c:pt>
                <c:pt idx="2">
                  <c:v>My boyfriend/girlfriend/partner</c:v>
                </c:pt>
                <c:pt idx="3">
                  <c:v>With professionals</c:v>
                </c:pt>
                <c:pt idx="4">
                  <c:v>I have no one to share it with</c:v>
                </c:pt>
                <c:pt idx="5">
                  <c:v>I don't want to share with others</c:v>
                </c:pt>
                <c:pt idx="6">
                  <c:v>Other</c:v>
                </c:pt>
              </c:strCache>
            </c:strRef>
          </c:cat>
          <c:val>
            <c:numRef>
              <c:f>'Domanda 9'!$D$4:$D$10</c:f>
              <c:numCache>
                <c:formatCode>General</c:formatCode>
                <c:ptCount val="7"/>
                <c:pt idx="0">
                  <c:v>28</c:v>
                </c:pt>
                <c:pt idx="1">
                  <c:v>21</c:v>
                </c:pt>
                <c:pt idx="2">
                  <c:v>23</c:v>
                </c:pt>
                <c:pt idx="3">
                  <c:v>27</c:v>
                </c:pt>
                <c:pt idx="4">
                  <c:v>3</c:v>
                </c:pt>
                <c:pt idx="5">
                  <c:v>4</c:v>
                </c:pt>
                <c:pt idx="6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DD5-49CE-9C39-89AF90CF8F6E}"/>
            </c:ext>
          </c:extLst>
        </c:ser>
        <c:ser>
          <c:idx val="2"/>
          <c:order val="2"/>
          <c:tx>
            <c:strRef>
              <c:f>'Domanda 9'!$E$3</c:f>
              <c:strCache>
                <c:ptCount val="1"/>
                <c:pt idx="0">
                  <c:v>IT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'Domanda 9'!$B$4:$B$10</c:f>
              <c:strCache>
                <c:ptCount val="7"/>
                <c:pt idx="0">
                  <c:v>My parents</c:v>
                </c:pt>
                <c:pt idx="1">
                  <c:v>My friends</c:v>
                </c:pt>
                <c:pt idx="2">
                  <c:v>My boyfriend/girlfriend/partner</c:v>
                </c:pt>
                <c:pt idx="3">
                  <c:v>With professionals</c:v>
                </c:pt>
                <c:pt idx="4">
                  <c:v>I have no one to share it with</c:v>
                </c:pt>
                <c:pt idx="5">
                  <c:v>I don't want to share with others</c:v>
                </c:pt>
                <c:pt idx="6">
                  <c:v>Other</c:v>
                </c:pt>
              </c:strCache>
            </c:strRef>
          </c:cat>
          <c:val>
            <c:numRef>
              <c:f>'Domanda 9'!$E$4:$E$10</c:f>
              <c:numCache>
                <c:formatCode>General</c:formatCode>
                <c:ptCount val="7"/>
                <c:pt idx="0">
                  <c:v>28</c:v>
                </c:pt>
                <c:pt idx="1">
                  <c:v>19</c:v>
                </c:pt>
                <c:pt idx="2">
                  <c:v>15</c:v>
                </c:pt>
                <c:pt idx="3">
                  <c:v>11</c:v>
                </c:pt>
                <c:pt idx="4">
                  <c:v>1</c:v>
                </c:pt>
                <c:pt idx="5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DD5-49CE-9C39-89AF90CF8F6E}"/>
            </c:ext>
          </c:extLst>
        </c:ser>
        <c:ser>
          <c:idx val="3"/>
          <c:order val="3"/>
          <c:tx>
            <c:strRef>
              <c:f>'Domanda 9'!$F$3</c:f>
              <c:strCache>
                <c:ptCount val="1"/>
                <c:pt idx="0">
                  <c:v>PT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'Domanda 9'!$B$4:$B$10</c:f>
              <c:strCache>
                <c:ptCount val="7"/>
                <c:pt idx="0">
                  <c:v>My parents</c:v>
                </c:pt>
                <c:pt idx="1">
                  <c:v>My friends</c:v>
                </c:pt>
                <c:pt idx="2">
                  <c:v>My boyfriend/girlfriend/partner</c:v>
                </c:pt>
                <c:pt idx="3">
                  <c:v>With professionals</c:v>
                </c:pt>
                <c:pt idx="4">
                  <c:v>I have no one to share it with</c:v>
                </c:pt>
                <c:pt idx="5">
                  <c:v>I don't want to share with others</c:v>
                </c:pt>
                <c:pt idx="6">
                  <c:v>Other</c:v>
                </c:pt>
              </c:strCache>
            </c:strRef>
          </c:cat>
          <c:val>
            <c:numRef>
              <c:f>'Domanda 9'!$F$4:$F$10</c:f>
              <c:numCache>
                <c:formatCode>General</c:formatCode>
                <c:ptCount val="7"/>
                <c:pt idx="0">
                  <c:v>19</c:v>
                </c:pt>
                <c:pt idx="1">
                  <c:v>41</c:v>
                </c:pt>
                <c:pt idx="2">
                  <c:v>26</c:v>
                </c:pt>
                <c:pt idx="3">
                  <c:v>3</c:v>
                </c:pt>
                <c:pt idx="4">
                  <c:v>1</c:v>
                </c:pt>
                <c:pt idx="5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DD5-49CE-9C39-89AF90CF8F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1613177936"/>
        <c:axId val="1"/>
      </c:barChart>
      <c:catAx>
        <c:axId val="16131779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1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vert="horz"/>
          <a:lstStyle/>
          <a:p>
            <a:pPr>
              <a:defRPr sz="1400"/>
            </a:pPr>
            <a:endParaRPr lang="it-IT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9521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it-IT"/>
          </a:p>
        </c:txPr>
        <c:crossAx val="1613177936"/>
        <c:crosses val="autoZero"/>
        <c:crossBetween val="between"/>
      </c:valAx>
      <c:spPr>
        <a:noFill/>
        <a:ln w="25389">
          <a:noFill/>
        </a:ln>
      </c:spPr>
    </c:plotArea>
    <c:legend>
      <c:legendPos val="b"/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it-IT"/>
        </a:p>
      </c:txPr>
    </c:legend>
    <c:plotVisOnly val="1"/>
    <c:dispBlanksAs val="gap"/>
    <c:showDLblsOverMax val="0"/>
  </c:chart>
  <c:spPr>
    <a:solidFill>
      <a:schemeClr val="bg1"/>
    </a:solidFill>
    <a:ln w="9521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400"/>
      </a:pPr>
      <a:endParaRPr lang="it-IT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Inclusion!$A$4</c:f>
              <c:strCache>
                <c:ptCount val="1"/>
                <c:pt idx="0">
                  <c:v>NO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7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it-IT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Inclusion!$B$2:$Y$3</c:f>
              <c:multiLvlStrCache>
                <c:ptCount val="24"/>
                <c:lvl>
                  <c:pt idx="0">
                    <c:v>CZ</c:v>
                  </c:pt>
                  <c:pt idx="1">
                    <c:v>FI</c:v>
                  </c:pt>
                  <c:pt idx="2">
                    <c:v>IT</c:v>
                  </c:pt>
                  <c:pt idx="3">
                    <c:v>PT</c:v>
                  </c:pt>
                  <c:pt idx="4">
                    <c:v>CZ</c:v>
                  </c:pt>
                  <c:pt idx="5">
                    <c:v>FI</c:v>
                  </c:pt>
                  <c:pt idx="6">
                    <c:v>IT</c:v>
                  </c:pt>
                  <c:pt idx="7">
                    <c:v>PT</c:v>
                  </c:pt>
                  <c:pt idx="8">
                    <c:v>CZ</c:v>
                  </c:pt>
                  <c:pt idx="9">
                    <c:v>FI</c:v>
                  </c:pt>
                  <c:pt idx="10">
                    <c:v>IT</c:v>
                  </c:pt>
                  <c:pt idx="11">
                    <c:v>PT</c:v>
                  </c:pt>
                  <c:pt idx="12">
                    <c:v>CZ</c:v>
                  </c:pt>
                  <c:pt idx="13">
                    <c:v>FI</c:v>
                  </c:pt>
                  <c:pt idx="14">
                    <c:v>IT</c:v>
                  </c:pt>
                  <c:pt idx="15">
                    <c:v>PT</c:v>
                  </c:pt>
                  <c:pt idx="16">
                    <c:v>CZ</c:v>
                  </c:pt>
                  <c:pt idx="17">
                    <c:v>FI</c:v>
                  </c:pt>
                  <c:pt idx="18">
                    <c:v>IT</c:v>
                  </c:pt>
                  <c:pt idx="19">
                    <c:v>PT</c:v>
                  </c:pt>
                  <c:pt idx="20">
                    <c:v>CZ</c:v>
                  </c:pt>
                  <c:pt idx="21">
                    <c:v>FI</c:v>
                  </c:pt>
                  <c:pt idx="22">
                    <c:v>IT</c:v>
                  </c:pt>
                  <c:pt idx="23">
                    <c:v>PT</c:v>
                  </c:pt>
                </c:lvl>
                <c:lvl>
                  <c:pt idx="0">
                    <c:v>I can influence society</c:v>
                  </c:pt>
                  <c:pt idx="4">
                    <c:v>I can influence my life</c:v>
                  </c:pt>
                  <c:pt idx="8">
                    <c:v>I have enough people close to me in my life</c:v>
                  </c:pt>
                  <c:pt idx="12">
                    <c:v>I have a community to which I feel I belong</c:v>
                  </c:pt>
                  <c:pt idx="16">
                    <c:v>I can get support when I need it</c:v>
                  </c:pt>
                  <c:pt idx="20">
                    <c:v>I belong to a minority</c:v>
                  </c:pt>
                </c:lvl>
              </c:multiLvlStrCache>
            </c:multiLvlStrRef>
          </c:cat>
          <c:val>
            <c:numRef>
              <c:f>Inclusion!$B$4:$Y$4</c:f>
              <c:numCache>
                <c:formatCode>General</c:formatCode>
                <c:ptCount val="24"/>
                <c:pt idx="0">
                  <c:v>22</c:v>
                </c:pt>
                <c:pt idx="1">
                  <c:v>49</c:v>
                </c:pt>
                <c:pt idx="2">
                  <c:v>44</c:v>
                </c:pt>
                <c:pt idx="3">
                  <c:v>25</c:v>
                </c:pt>
                <c:pt idx="4">
                  <c:v>14</c:v>
                </c:pt>
                <c:pt idx="5">
                  <c:v>11</c:v>
                </c:pt>
                <c:pt idx="6">
                  <c:v>8</c:v>
                </c:pt>
                <c:pt idx="7">
                  <c:v>3</c:v>
                </c:pt>
                <c:pt idx="8">
                  <c:v>35</c:v>
                </c:pt>
                <c:pt idx="9">
                  <c:v>41</c:v>
                </c:pt>
                <c:pt idx="10">
                  <c:v>13</c:v>
                </c:pt>
                <c:pt idx="11">
                  <c:v>11</c:v>
                </c:pt>
                <c:pt idx="12">
                  <c:v>73</c:v>
                </c:pt>
                <c:pt idx="13">
                  <c:v>46</c:v>
                </c:pt>
                <c:pt idx="14">
                  <c:v>48</c:v>
                </c:pt>
                <c:pt idx="15">
                  <c:v>45</c:v>
                </c:pt>
                <c:pt idx="16">
                  <c:v>54</c:v>
                </c:pt>
                <c:pt idx="17">
                  <c:v>19</c:v>
                </c:pt>
                <c:pt idx="18">
                  <c:v>8</c:v>
                </c:pt>
                <c:pt idx="19">
                  <c:v>14</c:v>
                </c:pt>
                <c:pt idx="20">
                  <c:v>81</c:v>
                </c:pt>
                <c:pt idx="21">
                  <c:v>51</c:v>
                </c:pt>
                <c:pt idx="22">
                  <c:v>67</c:v>
                </c:pt>
                <c:pt idx="23">
                  <c:v>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7C4-47C2-A8F3-C07018A9D86A}"/>
            </c:ext>
          </c:extLst>
        </c:ser>
        <c:ser>
          <c:idx val="1"/>
          <c:order val="1"/>
          <c:tx>
            <c:strRef>
              <c:f>Inclusion!$A$5</c:f>
              <c:strCache>
                <c:ptCount val="1"/>
                <c:pt idx="0">
                  <c:v>YES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7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it-IT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Inclusion!$B$2:$Y$3</c:f>
              <c:multiLvlStrCache>
                <c:ptCount val="24"/>
                <c:lvl>
                  <c:pt idx="0">
                    <c:v>CZ</c:v>
                  </c:pt>
                  <c:pt idx="1">
                    <c:v>FI</c:v>
                  </c:pt>
                  <c:pt idx="2">
                    <c:v>IT</c:v>
                  </c:pt>
                  <c:pt idx="3">
                    <c:v>PT</c:v>
                  </c:pt>
                  <c:pt idx="4">
                    <c:v>CZ</c:v>
                  </c:pt>
                  <c:pt idx="5">
                    <c:v>FI</c:v>
                  </c:pt>
                  <c:pt idx="6">
                    <c:v>IT</c:v>
                  </c:pt>
                  <c:pt idx="7">
                    <c:v>PT</c:v>
                  </c:pt>
                  <c:pt idx="8">
                    <c:v>CZ</c:v>
                  </c:pt>
                  <c:pt idx="9">
                    <c:v>FI</c:v>
                  </c:pt>
                  <c:pt idx="10">
                    <c:v>IT</c:v>
                  </c:pt>
                  <c:pt idx="11">
                    <c:v>PT</c:v>
                  </c:pt>
                  <c:pt idx="12">
                    <c:v>CZ</c:v>
                  </c:pt>
                  <c:pt idx="13">
                    <c:v>FI</c:v>
                  </c:pt>
                  <c:pt idx="14">
                    <c:v>IT</c:v>
                  </c:pt>
                  <c:pt idx="15">
                    <c:v>PT</c:v>
                  </c:pt>
                  <c:pt idx="16">
                    <c:v>CZ</c:v>
                  </c:pt>
                  <c:pt idx="17">
                    <c:v>FI</c:v>
                  </c:pt>
                  <c:pt idx="18">
                    <c:v>IT</c:v>
                  </c:pt>
                  <c:pt idx="19">
                    <c:v>PT</c:v>
                  </c:pt>
                  <c:pt idx="20">
                    <c:v>CZ</c:v>
                  </c:pt>
                  <c:pt idx="21">
                    <c:v>FI</c:v>
                  </c:pt>
                  <c:pt idx="22">
                    <c:v>IT</c:v>
                  </c:pt>
                  <c:pt idx="23">
                    <c:v>PT</c:v>
                  </c:pt>
                </c:lvl>
                <c:lvl>
                  <c:pt idx="0">
                    <c:v>I can influence society</c:v>
                  </c:pt>
                  <c:pt idx="4">
                    <c:v>I can influence my life</c:v>
                  </c:pt>
                  <c:pt idx="8">
                    <c:v>I have enough people close to me in my life</c:v>
                  </c:pt>
                  <c:pt idx="12">
                    <c:v>I have a community to which I feel I belong</c:v>
                  </c:pt>
                  <c:pt idx="16">
                    <c:v>I can get support when I need it</c:v>
                  </c:pt>
                  <c:pt idx="20">
                    <c:v>I belong to a minority</c:v>
                  </c:pt>
                </c:lvl>
              </c:multiLvlStrCache>
            </c:multiLvlStrRef>
          </c:cat>
          <c:val>
            <c:numRef>
              <c:f>Inclusion!$B$5:$Y$5</c:f>
              <c:numCache>
                <c:formatCode>General</c:formatCode>
                <c:ptCount val="24"/>
                <c:pt idx="0">
                  <c:v>74</c:v>
                </c:pt>
                <c:pt idx="1">
                  <c:v>61</c:v>
                </c:pt>
                <c:pt idx="2">
                  <c:v>40</c:v>
                </c:pt>
                <c:pt idx="3">
                  <c:v>69</c:v>
                </c:pt>
                <c:pt idx="4">
                  <c:v>82</c:v>
                </c:pt>
                <c:pt idx="5">
                  <c:v>99</c:v>
                </c:pt>
                <c:pt idx="6">
                  <c:v>76</c:v>
                </c:pt>
                <c:pt idx="7">
                  <c:v>92</c:v>
                </c:pt>
                <c:pt idx="8">
                  <c:v>61</c:v>
                </c:pt>
                <c:pt idx="9">
                  <c:v>65</c:v>
                </c:pt>
                <c:pt idx="10">
                  <c:v>72</c:v>
                </c:pt>
                <c:pt idx="11">
                  <c:v>84</c:v>
                </c:pt>
                <c:pt idx="12">
                  <c:v>23</c:v>
                </c:pt>
                <c:pt idx="13">
                  <c:v>64</c:v>
                </c:pt>
                <c:pt idx="14">
                  <c:v>36</c:v>
                </c:pt>
                <c:pt idx="15">
                  <c:v>48</c:v>
                </c:pt>
                <c:pt idx="16">
                  <c:v>42</c:v>
                </c:pt>
                <c:pt idx="17">
                  <c:v>91</c:v>
                </c:pt>
                <c:pt idx="18">
                  <c:v>77</c:v>
                </c:pt>
                <c:pt idx="19">
                  <c:v>81</c:v>
                </c:pt>
                <c:pt idx="20">
                  <c:v>15</c:v>
                </c:pt>
                <c:pt idx="21">
                  <c:v>59</c:v>
                </c:pt>
                <c:pt idx="22">
                  <c:v>15</c:v>
                </c:pt>
                <c:pt idx="23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7C4-47C2-A8F3-C07018A9D8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5"/>
        <c:axId val="1552565264"/>
        <c:axId val="1"/>
      </c:barChart>
      <c:catAx>
        <c:axId val="1552565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4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it-IT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1"/>
        <c:axPos val="l"/>
        <c:majorGridlines>
          <c:spPr>
            <a:ln w="9527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1552565264"/>
        <c:crosses val="autoZero"/>
        <c:crossBetween val="between"/>
      </c:valAx>
      <c:spPr>
        <a:noFill/>
        <a:ln w="25405">
          <a:noFill/>
        </a:ln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vert="horz"/>
        <a:lstStyle/>
        <a:p>
          <a:pPr>
            <a:defRPr/>
          </a:pPr>
          <a:endParaRPr lang="it-IT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7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 sz="1400"/>
      </a:pPr>
      <a:endParaRPr lang="it-IT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Wlness!$A$4</c:f>
              <c:strCache>
                <c:ptCount val="1"/>
                <c:pt idx="0">
                  <c:v>NO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multiLvlStrRef>
              <c:f>Wlness!$B$2:$M$3</c:f>
              <c:multiLvlStrCache>
                <c:ptCount val="12"/>
                <c:lvl>
                  <c:pt idx="0">
                    <c:v>CZ</c:v>
                  </c:pt>
                  <c:pt idx="1">
                    <c:v>FI</c:v>
                  </c:pt>
                  <c:pt idx="2">
                    <c:v>IT</c:v>
                  </c:pt>
                  <c:pt idx="3">
                    <c:v>PT</c:v>
                  </c:pt>
                  <c:pt idx="4">
                    <c:v>CZ</c:v>
                  </c:pt>
                  <c:pt idx="5">
                    <c:v>FI</c:v>
                  </c:pt>
                  <c:pt idx="6">
                    <c:v>IT</c:v>
                  </c:pt>
                  <c:pt idx="7">
                    <c:v>PT</c:v>
                  </c:pt>
                  <c:pt idx="8">
                    <c:v>CZ</c:v>
                  </c:pt>
                  <c:pt idx="9">
                    <c:v>FI</c:v>
                  </c:pt>
                  <c:pt idx="10">
                    <c:v>IT</c:v>
                  </c:pt>
                  <c:pt idx="11">
                    <c:v>PT</c:v>
                  </c:pt>
                </c:lvl>
                <c:lvl>
                  <c:pt idx="0">
                    <c:v>Meaningful things to do</c:v>
                  </c:pt>
                  <c:pt idx="4">
                    <c:v>Good relationships</c:v>
                  </c:pt>
                  <c:pt idx="8">
                    <c:v>Opportunity to fulfil yourself</c:v>
                  </c:pt>
                </c:lvl>
              </c:multiLvlStrCache>
            </c:multiLvlStrRef>
          </c:cat>
          <c:val>
            <c:numRef>
              <c:f>Wlness!$B$4:$M$4</c:f>
              <c:numCache>
                <c:formatCode>General</c:formatCode>
                <c:ptCount val="12"/>
                <c:pt idx="0">
                  <c:v>28</c:v>
                </c:pt>
                <c:pt idx="1">
                  <c:v>40</c:v>
                </c:pt>
                <c:pt idx="2">
                  <c:v>19</c:v>
                </c:pt>
                <c:pt idx="3">
                  <c:v>11</c:v>
                </c:pt>
                <c:pt idx="4">
                  <c:v>23</c:v>
                </c:pt>
                <c:pt idx="5">
                  <c:v>50</c:v>
                </c:pt>
                <c:pt idx="6">
                  <c:v>11</c:v>
                </c:pt>
                <c:pt idx="7">
                  <c:v>14</c:v>
                </c:pt>
                <c:pt idx="8">
                  <c:v>37</c:v>
                </c:pt>
                <c:pt idx="9">
                  <c:v>43</c:v>
                </c:pt>
                <c:pt idx="10">
                  <c:v>28</c:v>
                </c:pt>
                <c:pt idx="11">
                  <c:v>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349-4FC3-A944-1105D35AAD33}"/>
            </c:ext>
          </c:extLst>
        </c:ser>
        <c:ser>
          <c:idx val="1"/>
          <c:order val="1"/>
          <c:tx>
            <c:strRef>
              <c:f>Wlness!$A$5</c:f>
              <c:strCache>
                <c:ptCount val="1"/>
                <c:pt idx="0">
                  <c:v>YES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multiLvlStrRef>
              <c:f>Wlness!$B$2:$M$3</c:f>
              <c:multiLvlStrCache>
                <c:ptCount val="12"/>
                <c:lvl>
                  <c:pt idx="0">
                    <c:v>CZ</c:v>
                  </c:pt>
                  <c:pt idx="1">
                    <c:v>FI</c:v>
                  </c:pt>
                  <c:pt idx="2">
                    <c:v>IT</c:v>
                  </c:pt>
                  <c:pt idx="3">
                    <c:v>PT</c:v>
                  </c:pt>
                  <c:pt idx="4">
                    <c:v>CZ</c:v>
                  </c:pt>
                  <c:pt idx="5">
                    <c:v>FI</c:v>
                  </c:pt>
                  <c:pt idx="6">
                    <c:v>IT</c:v>
                  </c:pt>
                  <c:pt idx="7">
                    <c:v>PT</c:v>
                  </c:pt>
                  <c:pt idx="8">
                    <c:v>CZ</c:v>
                  </c:pt>
                  <c:pt idx="9">
                    <c:v>FI</c:v>
                  </c:pt>
                  <c:pt idx="10">
                    <c:v>IT</c:v>
                  </c:pt>
                  <c:pt idx="11">
                    <c:v>PT</c:v>
                  </c:pt>
                </c:lvl>
                <c:lvl>
                  <c:pt idx="0">
                    <c:v>Meaningful things to do</c:v>
                  </c:pt>
                  <c:pt idx="4">
                    <c:v>Good relationships</c:v>
                  </c:pt>
                  <c:pt idx="8">
                    <c:v>Opportunity to fulfil yourself</c:v>
                  </c:pt>
                </c:lvl>
              </c:multiLvlStrCache>
            </c:multiLvlStrRef>
          </c:cat>
          <c:val>
            <c:numRef>
              <c:f>Wlness!$B$5:$M$5</c:f>
              <c:numCache>
                <c:formatCode>General</c:formatCode>
                <c:ptCount val="12"/>
                <c:pt idx="0">
                  <c:v>68</c:v>
                </c:pt>
                <c:pt idx="1">
                  <c:v>70</c:v>
                </c:pt>
                <c:pt idx="2">
                  <c:v>66</c:v>
                </c:pt>
                <c:pt idx="3">
                  <c:v>84</c:v>
                </c:pt>
                <c:pt idx="4">
                  <c:v>73</c:v>
                </c:pt>
                <c:pt idx="5">
                  <c:v>60</c:v>
                </c:pt>
                <c:pt idx="6">
                  <c:v>74</c:v>
                </c:pt>
                <c:pt idx="7">
                  <c:v>81</c:v>
                </c:pt>
                <c:pt idx="8">
                  <c:v>59</c:v>
                </c:pt>
                <c:pt idx="9">
                  <c:v>67</c:v>
                </c:pt>
                <c:pt idx="10">
                  <c:v>57</c:v>
                </c:pt>
                <c:pt idx="11">
                  <c:v>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349-4FC3-A944-1105D35AAD33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497162368"/>
        <c:axId val="423945856"/>
      </c:barChart>
      <c:catAx>
        <c:axId val="4971623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423945856"/>
        <c:crosses val="autoZero"/>
        <c:auto val="1"/>
        <c:lblAlgn val="ctr"/>
        <c:lblOffset val="100"/>
        <c:noMultiLvlLbl val="0"/>
      </c:catAx>
      <c:valAx>
        <c:axId val="423945856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4971623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 sz="1400"/>
      </a:pPr>
      <a:endParaRPr lang="it-IT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sz="2400" b="1"/>
              <a:t>Valuta</a:t>
            </a:r>
            <a:r>
              <a:rPr lang="it-IT" sz="2400" b="1" baseline="0"/>
              <a:t> i seguenti aspetti della tua vita</a:t>
            </a:r>
            <a:endParaRPr lang="it-IT" sz="2400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Foglio2!$B$4</c:f>
              <c:strCache>
                <c:ptCount val="1"/>
                <c:pt idx="0">
                  <c:v>Pern niente d'accordo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multiLvlStrRef>
              <c:f>Foglio2!$C$2:$M$3</c:f>
              <c:multiLvlStrCache>
                <c:ptCount val="8"/>
                <c:lvl>
                  <c:pt idx="0">
                    <c:v>Femmine</c:v>
                  </c:pt>
                  <c:pt idx="1">
                    <c:v>Maschi</c:v>
                  </c:pt>
                  <c:pt idx="2">
                    <c:v>Femmine</c:v>
                  </c:pt>
                  <c:pt idx="3">
                    <c:v>Maschi</c:v>
                  </c:pt>
                  <c:pt idx="4">
                    <c:v>Femmine</c:v>
                  </c:pt>
                  <c:pt idx="5">
                    <c:v>Maschi</c:v>
                  </c:pt>
                  <c:pt idx="6">
                    <c:v>Femmine</c:v>
                  </c:pt>
                  <c:pt idx="7">
                    <c:v>Maschi</c:v>
                  </c:pt>
                </c:lvl>
                <c:lvl>
                  <c:pt idx="0">
                    <c:v>La mia salute mentale</c:v>
                  </c:pt>
                  <c:pt idx="2">
                    <c:v>La mia salute fisica</c:v>
                  </c:pt>
                  <c:pt idx="4">
                    <c:v>La mia situazione finanziaria</c:v>
                  </c:pt>
                  <c:pt idx="6">
                    <c:v>La mia situazione sociale</c:v>
                  </c:pt>
                </c:lvl>
              </c:multiLvlStrCache>
            </c:multiLvlStrRef>
          </c:cat>
          <c:val>
            <c:numRef>
              <c:f>Foglio2!$C$4:$M$4</c:f>
              <c:numCache>
                <c:formatCode>General</c:formatCode>
                <c:ptCount val="8"/>
                <c:pt idx="0">
                  <c:v>4</c:v>
                </c:pt>
                <c:pt idx="1">
                  <c:v>3</c:v>
                </c:pt>
                <c:pt idx="2">
                  <c:v>3</c:v>
                </c:pt>
                <c:pt idx="3">
                  <c:v>2</c:v>
                </c:pt>
                <c:pt idx="4">
                  <c:v>3</c:v>
                </c:pt>
                <c:pt idx="5">
                  <c:v>6</c:v>
                </c:pt>
                <c:pt idx="6">
                  <c:v>6</c:v>
                </c:pt>
                <c:pt idx="7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850-4156-8201-F3EE3A8E5253}"/>
            </c:ext>
          </c:extLst>
        </c:ser>
        <c:ser>
          <c:idx val="1"/>
          <c:order val="1"/>
          <c:tx>
            <c:strRef>
              <c:f>Foglio2!$B$5</c:f>
              <c:strCache>
                <c:ptCount val="1"/>
                <c:pt idx="0">
                  <c:v>Poco d'accordo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multiLvlStrRef>
              <c:f>Foglio2!$C$2:$M$3</c:f>
              <c:multiLvlStrCache>
                <c:ptCount val="8"/>
                <c:lvl>
                  <c:pt idx="0">
                    <c:v>Femmine</c:v>
                  </c:pt>
                  <c:pt idx="1">
                    <c:v>Maschi</c:v>
                  </c:pt>
                  <c:pt idx="2">
                    <c:v>Femmine</c:v>
                  </c:pt>
                  <c:pt idx="3">
                    <c:v>Maschi</c:v>
                  </c:pt>
                  <c:pt idx="4">
                    <c:v>Femmine</c:v>
                  </c:pt>
                  <c:pt idx="5">
                    <c:v>Maschi</c:v>
                  </c:pt>
                  <c:pt idx="6">
                    <c:v>Femmine</c:v>
                  </c:pt>
                  <c:pt idx="7">
                    <c:v>Maschi</c:v>
                  </c:pt>
                </c:lvl>
                <c:lvl>
                  <c:pt idx="0">
                    <c:v>La mia salute mentale</c:v>
                  </c:pt>
                  <c:pt idx="2">
                    <c:v>La mia salute fisica</c:v>
                  </c:pt>
                  <c:pt idx="4">
                    <c:v>La mia situazione finanziaria</c:v>
                  </c:pt>
                  <c:pt idx="6">
                    <c:v>La mia situazione sociale</c:v>
                  </c:pt>
                </c:lvl>
              </c:multiLvlStrCache>
            </c:multiLvlStrRef>
          </c:cat>
          <c:val>
            <c:numRef>
              <c:f>Foglio2!$C$5:$M$5</c:f>
              <c:numCache>
                <c:formatCode>General</c:formatCode>
                <c:ptCount val="8"/>
                <c:pt idx="0">
                  <c:v>10</c:v>
                </c:pt>
                <c:pt idx="1">
                  <c:v>7</c:v>
                </c:pt>
                <c:pt idx="2">
                  <c:v>11</c:v>
                </c:pt>
                <c:pt idx="3">
                  <c:v>6</c:v>
                </c:pt>
                <c:pt idx="4">
                  <c:v>9</c:v>
                </c:pt>
                <c:pt idx="5">
                  <c:v>7</c:v>
                </c:pt>
                <c:pt idx="6">
                  <c:v>7</c:v>
                </c:pt>
                <c:pt idx="7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850-4156-8201-F3EE3A8E5253}"/>
            </c:ext>
          </c:extLst>
        </c:ser>
        <c:ser>
          <c:idx val="2"/>
          <c:order val="2"/>
          <c:tx>
            <c:strRef>
              <c:f>Foglio2!$B$6</c:f>
              <c:strCache>
                <c:ptCount val="1"/>
                <c:pt idx="0">
                  <c:v>Non so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multiLvlStrRef>
              <c:f>Foglio2!$C$2:$M$3</c:f>
              <c:multiLvlStrCache>
                <c:ptCount val="8"/>
                <c:lvl>
                  <c:pt idx="0">
                    <c:v>Femmine</c:v>
                  </c:pt>
                  <c:pt idx="1">
                    <c:v>Maschi</c:v>
                  </c:pt>
                  <c:pt idx="2">
                    <c:v>Femmine</c:v>
                  </c:pt>
                  <c:pt idx="3">
                    <c:v>Maschi</c:v>
                  </c:pt>
                  <c:pt idx="4">
                    <c:v>Femmine</c:v>
                  </c:pt>
                  <c:pt idx="5">
                    <c:v>Maschi</c:v>
                  </c:pt>
                  <c:pt idx="6">
                    <c:v>Femmine</c:v>
                  </c:pt>
                  <c:pt idx="7">
                    <c:v>Maschi</c:v>
                  </c:pt>
                </c:lvl>
                <c:lvl>
                  <c:pt idx="0">
                    <c:v>La mia salute mentale</c:v>
                  </c:pt>
                  <c:pt idx="2">
                    <c:v>La mia salute fisica</c:v>
                  </c:pt>
                  <c:pt idx="4">
                    <c:v>La mia situazione finanziaria</c:v>
                  </c:pt>
                  <c:pt idx="6">
                    <c:v>La mia situazione sociale</c:v>
                  </c:pt>
                </c:lvl>
              </c:multiLvlStrCache>
            </c:multiLvlStrRef>
          </c:cat>
          <c:val>
            <c:numRef>
              <c:f>Foglio2!$C$6:$M$6</c:f>
              <c:numCache>
                <c:formatCode>General</c:formatCode>
                <c:ptCount val="8"/>
                <c:pt idx="0">
                  <c:v>9</c:v>
                </c:pt>
                <c:pt idx="1">
                  <c:v>13</c:v>
                </c:pt>
                <c:pt idx="2">
                  <c:v>10</c:v>
                </c:pt>
                <c:pt idx="3">
                  <c:v>9</c:v>
                </c:pt>
                <c:pt idx="4">
                  <c:v>15</c:v>
                </c:pt>
                <c:pt idx="5">
                  <c:v>10</c:v>
                </c:pt>
                <c:pt idx="6">
                  <c:v>8</c:v>
                </c:pt>
                <c:pt idx="7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850-4156-8201-F3EE3A8E5253}"/>
            </c:ext>
          </c:extLst>
        </c:ser>
        <c:ser>
          <c:idx val="3"/>
          <c:order val="3"/>
          <c:tx>
            <c:strRef>
              <c:f>Foglio2!$B$7</c:f>
              <c:strCache>
                <c:ptCount val="1"/>
                <c:pt idx="0">
                  <c:v>Abbastanza d'accordo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multiLvlStrRef>
              <c:f>Foglio2!$C$2:$M$3</c:f>
              <c:multiLvlStrCache>
                <c:ptCount val="8"/>
                <c:lvl>
                  <c:pt idx="0">
                    <c:v>Femmine</c:v>
                  </c:pt>
                  <c:pt idx="1">
                    <c:v>Maschi</c:v>
                  </c:pt>
                  <c:pt idx="2">
                    <c:v>Femmine</c:v>
                  </c:pt>
                  <c:pt idx="3">
                    <c:v>Maschi</c:v>
                  </c:pt>
                  <c:pt idx="4">
                    <c:v>Femmine</c:v>
                  </c:pt>
                  <c:pt idx="5">
                    <c:v>Maschi</c:v>
                  </c:pt>
                  <c:pt idx="6">
                    <c:v>Femmine</c:v>
                  </c:pt>
                  <c:pt idx="7">
                    <c:v>Maschi</c:v>
                  </c:pt>
                </c:lvl>
                <c:lvl>
                  <c:pt idx="0">
                    <c:v>La mia salute mentale</c:v>
                  </c:pt>
                  <c:pt idx="2">
                    <c:v>La mia salute fisica</c:v>
                  </c:pt>
                  <c:pt idx="4">
                    <c:v>La mia situazione finanziaria</c:v>
                  </c:pt>
                  <c:pt idx="6">
                    <c:v>La mia situazione sociale</c:v>
                  </c:pt>
                </c:lvl>
              </c:multiLvlStrCache>
            </c:multiLvlStrRef>
          </c:cat>
          <c:val>
            <c:numRef>
              <c:f>Foglio2!$C$7:$M$7</c:f>
              <c:numCache>
                <c:formatCode>General</c:formatCode>
                <c:ptCount val="8"/>
                <c:pt idx="0">
                  <c:v>11</c:v>
                </c:pt>
                <c:pt idx="1">
                  <c:v>15</c:v>
                </c:pt>
                <c:pt idx="2">
                  <c:v>10</c:v>
                </c:pt>
                <c:pt idx="3">
                  <c:v>22</c:v>
                </c:pt>
                <c:pt idx="4">
                  <c:v>10</c:v>
                </c:pt>
                <c:pt idx="5">
                  <c:v>19</c:v>
                </c:pt>
                <c:pt idx="6">
                  <c:v>12</c:v>
                </c:pt>
                <c:pt idx="7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850-4156-8201-F3EE3A8E5253}"/>
            </c:ext>
          </c:extLst>
        </c:ser>
        <c:ser>
          <c:idx val="4"/>
          <c:order val="4"/>
          <c:tx>
            <c:strRef>
              <c:f>Foglio2!$B$8</c:f>
              <c:strCache>
                <c:ptCount val="1"/>
                <c:pt idx="0">
                  <c:v>Molto d'accordo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multiLvlStrRef>
              <c:f>Foglio2!$C$2:$M$3</c:f>
              <c:multiLvlStrCache>
                <c:ptCount val="8"/>
                <c:lvl>
                  <c:pt idx="0">
                    <c:v>Femmine</c:v>
                  </c:pt>
                  <c:pt idx="1">
                    <c:v>Maschi</c:v>
                  </c:pt>
                  <c:pt idx="2">
                    <c:v>Femmine</c:v>
                  </c:pt>
                  <c:pt idx="3">
                    <c:v>Maschi</c:v>
                  </c:pt>
                  <c:pt idx="4">
                    <c:v>Femmine</c:v>
                  </c:pt>
                  <c:pt idx="5">
                    <c:v>Maschi</c:v>
                  </c:pt>
                  <c:pt idx="6">
                    <c:v>Femmine</c:v>
                  </c:pt>
                  <c:pt idx="7">
                    <c:v>Maschi</c:v>
                  </c:pt>
                </c:lvl>
                <c:lvl>
                  <c:pt idx="0">
                    <c:v>La mia salute mentale</c:v>
                  </c:pt>
                  <c:pt idx="2">
                    <c:v>La mia salute fisica</c:v>
                  </c:pt>
                  <c:pt idx="4">
                    <c:v>La mia situazione finanziaria</c:v>
                  </c:pt>
                  <c:pt idx="6">
                    <c:v>La mia situazione sociale</c:v>
                  </c:pt>
                </c:lvl>
              </c:multiLvlStrCache>
            </c:multiLvlStrRef>
          </c:cat>
          <c:val>
            <c:numRef>
              <c:f>Foglio2!$C$8:$M$8</c:f>
              <c:numCache>
                <c:formatCode>General</c:formatCode>
                <c:ptCount val="8"/>
                <c:pt idx="0">
                  <c:v>7</c:v>
                </c:pt>
                <c:pt idx="1">
                  <c:v>5</c:v>
                </c:pt>
                <c:pt idx="2">
                  <c:v>7</c:v>
                </c:pt>
                <c:pt idx="3">
                  <c:v>4</c:v>
                </c:pt>
                <c:pt idx="4">
                  <c:v>4</c:v>
                </c:pt>
                <c:pt idx="5">
                  <c:v>1</c:v>
                </c:pt>
                <c:pt idx="6">
                  <c:v>8</c:v>
                </c:pt>
                <c:pt idx="7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850-4156-8201-F3EE3A8E52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86901023"/>
        <c:axId val="1080540751"/>
      </c:barChart>
      <c:catAx>
        <c:axId val="108690102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080540751"/>
        <c:crosses val="autoZero"/>
        <c:auto val="1"/>
        <c:lblAlgn val="ctr"/>
        <c:lblOffset val="100"/>
        <c:noMultiLvlLbl val="0"/>
      </c:catAx>
      <c:valAx>
        <c:axId val="108054075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08690102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Foglio1!$C$3</c:f>
              <c:strCache>
                <c:ptCount val="1"/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Foglio1!$B$4:$B$6</c:f>
              <c:strCache>
                <c:ptCount val="3"/>
                <c:pt idx="0">
                  <c:v>Will remain basically unchanged</c:v>
                </c:pt>
                <c:pt idx="1">
                  <c:v>Will change considerably and it will be more difficult to find adequate responses/services</c:v>
                </c:pt>
                <c:pt idx="2">
                  <c:v>Will change considerably and practitioners will know how to find appropriate responses</c:v>
                </c:pt>
              </c:strCache>
            </c:strRef>
          </c:cat>
          <c:val>
            <c:numRef>
              <c:f>Foglio1!$C$4:$C$6</c:f>
            </c:numRef>
          </c:val>
          <c:extLst>
            <c:ext xmlns:c16="http://schemas.microsoft.com/office/drawing/2014/chart" uri="{C3380CC4-5D6E-409C-BE32-E72D297353CC}">
              <c16:uniqueId val="{00000000-1447-4B3A-92D2-09563B428D8D}"/>
            </c:ext>
          </c:extLst>
        </c:ser>
        <c:ser>
          <c:idx val="1"/>
          <c:order val="1"/>
          <c:tx>
            <c:strRef>
              <c:f>Foglio1!$D$3</c:f>
              <c:strCache>
                <c:ptCount val="1"/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Foglio1!$B$4:$B$6</c:f>
              <c:strCache>
                <c:ptCount val="3"/>
                <c:pt idx="0">
                  <c:v>Will remain basically unchanged</c:v>
                </c:pt>
                <c:pt idx="1">
                  <c:v>Will change considerably and it will be more difficult to find adequate responses/services</c:v>
                </c:pt>
                <c:pt idx="2">
                  <c:v>Will change considerably and practitioners will know how to find appropriate responses</c:v>
                </c:pt>
              </c:strCache>
            </c:strRef>
          </c:cat>
          <c:val>
            <c:numRef>
              <c:f>Foglio1!$D$4:$D$6</c:f>
            </c:numRef>
          </c:val>
          <c:extLst>
            <c:ext xmlns:c16="http://schemas.microsoft.com/office/drawing/2014/chart" uri="{C3380CC4-5D6E-409C-BE32-E72D297353CC}">
              <c16:uniqueId val="{00000001-1447-4B3A-92D2-09563B428D8D}"/>
            </c:ext>
          </c:extLst>
        </c:ser>
        <c:ser>
          <c:idx val="2"/>
          <c:order val="2"/>
          <c:tx>
            <c:strRef>
              <c:f>Foglio1!$E$3</c:f>
              <c:strCache>
                <c:ptCount val="1"/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Foglio1!$B$4:$B$6</c:f>
              <c:strCache>
                <c:ptCount val="3"/>
                <c:pt idx="0">
                  <c:v>Will remain basically unchanged</c:v>
                </c:pt>
                <c:pt idx="1">
                  <c:v>Will change considerably and it will be more difficult to find adequate responses/services</c:v>
                </c:pt>
                <c:pt idx="2">
                  <c:v>Will change considerably and practitioners will know how to find appropriate responses</c:v>
                </c:pt>
              </c:strCache>
            </c:strRef>
          </c:cat>
          <c:val>
            <c:numRef>
              <c:f>Foglio1!$E$4:$E$6</c:f>
            </c:numRef>
          </c:val>
          <c:extLst>
            <c:ext xmlns:c16="http://schemas.microsoft.com/office/drawing/2014/chart" uri="{C3380CC4-5D6E-409C-BE32-E72D297353CC}">
              <c16:uniqueId val="{00000002-1447-4B3A-92D2-09563B428D8D}"/>
            </c:ext>
          </c:extLst>
        </c:ser>
        <c:ser>
          <c:idx val="3"/>
          <c:order val="3"/>
          <c:tx>
            <c:strRef>
              <c:f>Foglio1!$F$3</c:f>
              <c:strCache>
                <c:ptCount val="1"/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Foglio1!$B$4:$B$6</c:f>
              <c:strCache>
                <c:ptCount val="3"/>
                <c:pt idx="0">
                  <c:v>Will remain basically unchanged</c:v>
                </c:pt>
                <c:pt idx="1">
                  <c:v>Will change considerably and it will be more difficult to find adequate responses/services</c:v>
                </c:pt>
                <c:pt idx="2">
                  <c:v>Will change considerably and practitioners will know how to find appropriate responses</c:v>
                </c:pt>
              </c:strCache>
            </c:strRef>
          </c:cat>
          <c:val>
            <c:numRef>
              <c:f>Foglio1!$F$4:$F$6</c:f>
            </c:numRef>
          </c:val>
          <c:extLst>
            <c:ext xmlns:c16="http://schemas.microsoft.com/office/drawing/2014/chart" uri="{C3380CC4-5D6E-409C-BE32-E72D297353CC}">
              <c16:uniqueId val="{00000003-1447-4B3A-92D2-09563B428D8D}"/>
            </c:ext>
          </c:extLst>
        </c:ser>
        <c:ser>
          <c:idx val="4"/>
          <c:order val="4"/>
          <c:tx>
            <c:strRef>
              <c:f>Foglio1!$G$3</c:f>
              <c:strCache>
                <c:ptCount val="1"/>
                <c:pt idx="0">
                  <c:v>CZ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Foglio1!$B$4:$B$6</c:f>
              <c:strCache>
                <c:ptCount val="3"/>
                <c:pt idx="0">
                  <c:v>Will remain basically unchanged</c:v>
                </c:pt>
                <c:pt idx="1">
                  <c:v>Will change considerably and it will be more difficult to find adequate responses/services</c:v>
                </c:pt>
                <c:pt idx="2">
                  <c:v>Will change considerably and practitioners will know how to find appropriate responses</c:v>
                </c:pt>
              </c:strCache>
            </c:strRef>
          </c:cat>
          <c:val>
            <c:numRef>
              <c:f>Foglio1!$G$4:$G$6</c:f>
              <c:numCache>
                <c:formatCode>0.0</c:formatCode>
                <c:ptCount val="3"/>
                <c:pt idx="0">
                  <c:v>18.604651162790699</c:v>
                </c:pt>
                <c:pt idx="1">
                  <c:v>60.465116279069761</c:v>
                </c:pt>
                <c:pt idx="2">
                  <c:v>20.930232558139537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447-4B3A-92D2-09563B428D8D}"/>
            </c:ext>
          </c:extLst>
        </c:ser>
        <c:ser>
          <c:idx val="5"/>
          <c:order val="5"/>
          <c:tx>
            <c:strRef>
              <c:f>Foglio1!$H$3</c:f>
              <c:strCache>
                <c:ptCount val="1"/>
                <c:pt idx="0">
                  <c:v>FI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Foglio1!$B$4:$B$6</c:f>
              <c:strCache>
                <c:ptCount val="3"/>
                <c:pt idx="0">
                  <c:v>Will remain basically unchanged</c:v>
                </c:pt>
                <c:pt idx="1">
                  <c:v>Will change considerably and it will be more difficult to find adequate responses/services</c:v>
                </c:pt>
                <c:pt idx="2">
                  <c:v>Will change considerably and practitioners will know how to find appropriate responses</c:v>
                </c:pt>
              </c:strCache>
            </c:strRef>
          </c:cat>
          <c:val>
            <c:numRef>
              <c:f>Foglio1!$H$4:$H$6</c:f>
              <c:numCache>
                <c:formatCode>0.0</c:formatCode>
                <c:ptCount val="3"/>
                <c:pt idx="0">
                  <c:v>16.346153846153847</c:v>
                </c:pt>
                <c:pt idx="1">
                  <c:v>72.115384615384613</c:v>
                </c:pt>
                <c:pt idx="2">
                  <c:v>8.6538461538461533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1447-4B3A-92D2-09563B428D8D}"/>
            </c:ext>
          </c:extLst>
        </c:ser>
        <c:ser>
          <c:idx val="6"/>
          <c:order val="6"/>
          <c:tx>
            <c:strRef>
              <c:f>Foglio1!$I$3</c:f>
              <c:strCache>
                <c:ptCount val="1"/>
                <c:pt idx="0">
                  <c:v>IT</c:v>
                </c:pt>
              </c:strCache>
            </c:strRef>
          </c:tx>
          <c:spPr>
            <a:solidFill>
              <a:schemeClr val="accent1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Foglio1!$B$4:$B$6</c:f>
              <c:strCache>
                <c:ptCount val="3"/>
                <c:pt idx="0">
                  <c:v>Will remain basically unchanged</c:v>
                </c:pt>
                <c:pt idx="1">
                  <c:v>Will change considerably and it will be more difficult to find adequate responses/services</c:v>
                </c:pt>
                <c:pt idx="2">
                  <c:v>Will change considerably and practitioners will know how to find appropriate responses</c:v>
                </c:pt>
              </c:strCache>
            </c:strRef>
          </c:cat>
          <c:val>
            <c:numRef>
              <c:f>Foglio1!$I$4:$I$6</c:f>
              <c:numCache>
                <c:formatCode>0.0</c:formatCode>
                <c:ptCount val="3"/>
                <c:pt idx="0">
                  <c:v>17.708333333333336</c:v>
                </c:pt>
                <c:pt idx="1">
                  <c:v>63.541666666666664</c:v>
                </c:pt>
                <c:pt idx="2">
                  <c:v>14.583333333333334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447-4B3A-92D2-09563B428D8D}"/>
            </c:ext>
          </c:extLst>
        </c:ser>
        <c:ser>
          <c:idx val="7"/>
          <c:order val="7"/>
          <c:tx>
            <c:strRef>
              <c:f>Foglio1!$J$3</c:f>
              <c:strCache>
                <c:ptCount val="1"/>
                <c:pt idx="0">
                  <c:v>PT</c:v>
                </c:pt>
              </c:strCache>
            </c:strRef>
          </c:tx>
          <c:spPr>
            <a:solidFill>
              <a:schemeClr val="accent3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Foglio1!$B$4:$B$6</c:f>
              <c:strCache>
                <c:ptCount val="3"/>
                <c:pt idx="0">
                  <c:v>Will remain basically unchanged</c:v>
                </c:pt>
                <c:pt idx="1">
                  <c:v>Will change considerably and it will be more difficult to find adequate responses/services</c:v>
                </c:pt>
                <c:pt idx="2">
                  <c:v>Will change considerably and practitioners will know how to find appropriate responses</c:v>
                </c:pt>
              </c:strCache>
            </c:strRef>
          </c:cat>
          <c:val>
            <c:numRef>
              <c:f>Foglio1!$J$4:$J$6</c:f>
              <c:numCache>
                <c:formatCode>0.0</c:formatCode>
                <c:ptCount val="3"/>
                <c:pt idx="0">
                  <c:v>20.588235294117645</c:v>
                </c:pt>
                <c:pt idx="1">
                  <c:v>44.117647058823529</c:v>
                </c:pt>
                <c:pt idx="2">
                  <c:v>32.352941176470587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1447-4B3A-92D2-09563B428D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451709264"/>
        <c:axId val="1"/>
      </c:barChart>
      <c:catAx>
        <c:axId val="145170926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3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it-IT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b"/>
        <c:majorGridlines>
          <c:spPr>
            <a:ln w="9523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it-IT"/>
          </a:p>
        </c:txPr>
        <c:crossAx val="1451709264"/>
        <c:crosses val="autoZero"/>
        <c:crossBetween val="between"/>
      </c:valAx>
      <c:spPr>
        <a:noFill/>
        <a:ln w="25395">
          <a:noFill/>
        </a:ln>
      </c:spPr>
    </c:plotArea>
    <c:legend>
      <c:legendPos val="b"/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it-IT"/>
        </a:p>
      </c:txPr>
    </c:legend>
    <c:plotVisOnly val="1"/>
    <c:dispBlanksAs val="gap"/>
    <c:showDLblsOverMax val="0"/>
  </c:chart>
  <c:spPr>
    <a:solidFill>
      <a:schemeClr val="bg1"/>
    </a:solidFill>
    <a:ln w="9523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2000"/>
      </a:pPr>
      <a:endParaRPr lang="it-IT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Foglio3!$A$4</c:f>
              <c:strCache>
                <c:ptCount val="1"/>
                <c:pt idx="0">
                  <c:v>Improve/update training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Foglio3!$B$3:$I$3</c:f>
              <c:strCache>
                <c:ptCount val="4"/>
                <c:pt idx="0">
                  <c:v>CZ</c:v>
                </c:pt>
                <c:pt idx="1">
                  <c:v>FI</c:v>
                </c:pt>
                <c:pt idx="2">
                  <c:v>IT</c:v>
                </c:pt>
                <c:pt idx="3">
                  <c:v>PT</c:v>
                </c:pt>
              </c:strCache>
            </c:strRef>
          </c:cat>
          <c:val>
            <c:numRef>
              <c:f>Foglio3!$B$4:$I$4</c:f>
              <c:numCache>
                <c:formatCode>0.0</c:formatCode>
                <c:ptCount val="4"/>
                <c:pt idx="0">
                  <c:v>13.953488372093023</c:v>
                </c:pt>
                <c:pt idx="1">
                  <c:v>3.8461538461538463</c:v>
                </c:pt>
                <c:pt idx="2">
                  <c:v>11.458333333333332</c:v>
                </c:pt>
                <c:pt idx="3">
                  <c:v>38.235294117647058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17B-4132-ACE7-A29AFF0D8908}"/>
            </c:ext>
          </c:extLst>
        </c:ser>
        <c:ser>
          <c:idx val="1"/>
          <c:order val="1"/>
          <c:tx>
            <c:strRef>
              <c:f>Foglio3!$A$5</c:f>
              <c:strCache>
                <c:ptCount val="1"/>
                <c:pt idx="0">
                  <c:v>Improve the ability to work in networks/cross sectoral cooperation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Foglio3!$B$3:$I$3</c:f>
              <c:strCache>
                <c:ptCount val="4"/>
                <c:pt idx="0">
                  <c:v>CZ</c:v>
                </c:pt>
                <c:pt idx="1">
                  <c:v>FI</c:v>
                </c:pt>
                <c:pt idx="2">
                  <c:v>IT</c:v>
                </c:pt>
                <c:pt idx="3">
                  <c:v>PT</c:v>
                </c:pt>
              </c:strCache>
            </c:strRef>
          </c:cat>
          <c:val>
            <c:numRef>
              <c:f>Foglio3!$B$5:$I$5</c:f>
              <c:numCache>
                <c:formatCode>0.0</c:formatCode>
                <c:ptCount val="4"/>
                <c:pt idx="0">
                  <c:v>62.790697674418603</c:v>
                </c:pt>
                <c:pt idx="1">
                  <c:v>70.192307692307693</c:v>
                </c:pt>
                <c:pt idx="2">
                  <c:v>71.875</c:v>
                </c:pt>
                <c:pt idx="3">
                  <c:v>55.882352941176471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17B-4132-ACE7-A29AFF0D8908}"/>
            </c:ext>
          </c:extLst>
        </c:ser>
        <c:ser>
          <c:idx val="2"/>
          <c:order val="2"/>
          <c:tx>
            <c:strRef>
              <c:f>Foglio3!$A$6</c:f>
              <c:strCache>
                <c:ptCount val="1"/>
                <c:pt idx="0">
                  <c:v>Better enhance the peer group and self-help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Foglio3!$B$3:$I$3</c:f>
              <c:strCache>
                <c:ptCount val="4"/>
                <c:pt idx="0">
                  <c:v>CZ</c:v>
                </c:pt>
                <c:pt idx="1">
                  <c:v>FI</c:v>
                </c:pt>
                <c:pt idx="2">
                  <c:v>IT</c:v>
                </c:pt>
                <c:pt idx="3">
                  <c:v>PT</c:v>
                </c:pt>
              </c:strCache>
            </c:strRef>
          </c:cat>
          <c:val>
            <c:numRef>
              <c:f>Foglio3!$B$6:$I$6</c:f>
              <c:numCache>
                <c:formatCode>0.0</c:formatCode>
                <c:ptCount val="4"/>
                <c:pt idx="0">
                  <c:v>23.255813953488371</c:v>
                </c:pt>
                <c:pt idx="1">
                  <c:v>17.307692307692307</c:v>
                </c:pt>
                <c:pt idx="2">
                  <c:v>15.625</c:v>
                </c:pt>
                <c:pt idx="3">
                  <c:v>5.8823529411764701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17B-4132-ACE7-A29AFF0D89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613703328"/>
        <c:axId val="1"/>
      </c:barChart>
      <c:catAx>
        <c:axId val="16137033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14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it-IT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b"/>
        <c:majorGridlines>
          <c:spPr>
            <a:ln w="9514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it-IT"/>
          </a:p>
        </c:txPr>
        <c:crossAx val="1613703328"/>
        <c:crosses val="autoZero"/>
        <c:crossBetween val="between"/>
      </c:valAx>
      <c:spPr>
        <a:noFill/>
        <a:ln w="25372">
          <a:noFill/>
        </a:ln>
      </c:spPr>
    </c:plotArea>
    <c:legend>
      <c:legendPos val="b"/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it-IT"/>
        </a:p>
      </c:txPr>
    </c:legend>
    <c:plotVisOnly val="1"/>
    <c:dispBlanksAs val="gap"/>
    <c:showDLblsOverMax val="0"/>
  </c:chart>
  <c:spPr>
    <a:solidFill>
      <a:schemeClr val="bg1"/>
    </a:solidFill>
    <a:ln w="9514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2000"/>
      </a:pPr>
      <a:endParaRPr lang="it-IT"/>
    </a:p>
  </c:tx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CFE0FF9-0594-4B79-80DC-13B00161DEE2}" type="doc">
      <dgm:prSet loTypeId="urn:microsoft.com/office/officeart/2008/layout/AlternatingHexagons" loCatId="list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it-IT"/>
        </a:p>
      </dgm:t>
    </dgm:pt>
    <dgm:pt modelId="{67292D24-38A5-47CA-BEB5-5F394B50118D}">
      <dgm:prSet phldrT="[Testo]" custT="1"/>
      <dgm:spPr/>
      <dgm:t>
        <a:bodyPr/>
        <a:lstStyle/>
        <a:p>
          <a:r>
            <a:rPr lang="it-IT" sz="1400" b="1" dirty="0"/>
            <a:t>Comunità</a:t>
          </a:r>
        </a:p>
      </dgm:t>
    </dgm:pt>
    <dgm:pt modelId="{5B3D508D-FBD3-4299-AA77-52E06E060FAC}" type="parTrans" cxnId="{FAEACAEA-D64D-4823-BC81-B38009E84586}">
      <dgm:prSet/>
      <dgm:spPr/>
      <dgm:t>
        <a:bodyPr/>
        <a:lstStyle/>
        <a:p>
          <a:endParaRPr lang="it-IT"/>
        </a:p>
      </dgm:t>
    </dgm:pt>
    <dgm:pt modelId="{161068FD-8743-4621-AA32-399ED9DF31B6}" type="sibTrans" cxnId="{FAEACAEA-D64D-4823-BC81-B38009E84586}">
      <dgm:prSet/>
      <dgm:spPr/>
      <dgm:t>
        <a:bodyPr/>
        <a:lstStyle/>
        <a:p>
          <a:endParaRPr lang="it-IT"/>
        </a:p>
      </dgm:t>
    </dgm:pt>
    <dgm:pt modelId="{FA423355-44EF-486D-BF08-EDBB9D59752A}">
      <dgm:prSet phldrT="[Testo]" custT="1"/>
      <dgm:spPr/>
      <dgm:t>
        <a:bodyPr/>
        <a:lstStyle/>
        <a:p>
          <a:r>
            <a:rPr lang="it-IT" sz="1800" i="1" dirty="0"/>
            <a:t>Quali</a:t>
          </a:r>
          <a:r>
            <a:rPr lang="it-IT" sz="1800" i="1" baseline="0" dirty="0"/>
            <a:t> comunità?</a:t>
          </a:r>
          <a:endParaRPr lang="it-IT" sz="1800" i="1" dirty="0"/>
        </a:p>
      </dgm:t>
    </dgm:pt>
    <dgm:pt modelId="{9D2234AB-DFDD-4ABD-A5FC-F23E6D09D5F1}" type="parTrans" cxnId="{1BCD6125-C1F6-4DF7-8AF8-2420DB606D99}">
      <dgm:prSet/>
      <dgm:spPr/>
      <dgm:t>
        <a:bodyPr/>
        <a:lstStyle/>
        <a:p>
          <a:endParaRPr lang="it-IT"/>
        </a:p>
      </dgm:t>
    </dgm:pt>
    <dgm:pt modelId="{AECCB6B2-EE11-4A14-8625-CCE78476AB3E}" type="sibTrans" cxnId="{1BCD6125-C1F6-4DF7-8AF8-2420DB606D99}">
      <dgm:prSet/>
      <dgm:spPr/>
      <dgm:t>
        <a:bodyPr/>
        <a:lstStyle/>
        <a:p>
          <a:endParaRPr lang="it-IT"/>
        </a:p>
      </dgm:t>
    </dgm:pt>
    <dgm:pt modelId="{E3ED9857-F4AA-4203-98F4-B4CD714E27AF}">
      <dgm:prSet phldrT="[Testo]" custT="1"/>
      <dgm:spPr/>
      <dgm:t>
        <a:bodyPr/>
        <a:lstStyle/>
        <a:p>
          <a:r>
            <a:rPr lang="it-IT" sz="1800" b="1" dirty="0"/>
            <a:t>Target</a:t>
          </a:r>
        </a:p>
      </dgm:t>
    </dgm:pt>
    <dgm:pt modelId="{9A14ED99-5FEC-40AB-8AF9-26F07500AA78}" type="parTrans" cxnId="{6684AF37-314A-4327-B99D-2CB0B074FADD}">
      <dgm:prSet/>
      <dgm:spPr/>
      <dgm:t>
        <a:bodyPr/>
        <a:lstStyle/>
        <a:p>
          <a:endParaRPr lang="it-IT"/>
        </a:p>
      </dgm:t>
    </dgm:pt>
    <dgm:pt modelId="{4F701CA2-E67D-42D6-92C5-EA7C127B1F58}" type="sibTrans" cxnId="{6684AF37-314A-4327-B99D-2CB0B074FADD}">
      <dgm:prSet/>
      <dgm:spPr/>
      <dgm:t>
        <a:bodyPr/>
        <a:lstStyle/>
        <a:p>
          <a:endParaRPr lang="it-IT"/>
        </a:p>
      </dgm:t>
    </dgm:pt>
    <dgm:pt modelId="{F2FC7DC8-7452-4950-8C84-601281AB48F7}">
      <dgm:prSet phldrT="[Testo]" custT="1"/>
      <dgm:spPr/>
      <dgm:t>
        <a:bodyPr/>
        <a:lstStyle/>
        <a:p>
          <a:r>
            <a:rPr lang="it-IT" sz="1800" i="1" dirty="0"/>
            <a:t>Esigenze diverse</a:t>
          </a:r>
        </a:p>
      </dgm:t>
    </dgm:pt>
    <dgm:pt modelId="{8D86A05D-BDCC-45F7-AF63-5ED90BFE2470}" type="parTrans" cxnId="{142702A3-F9C6-4F74-8A96-F14F2BE6B7FA}">
      <dgm:prSet/>
      <dgm:spPr/>
      <dgm:t>
        <a:bodyPr/>
        <a:lstStyle/>
        <a:p>
          <a:endParaRPr lang="it-IT"/>
        </a:p>
      </dgm:t>
    </dgm:pt>
    <dgm:pt modelId="{3C37829D-9EBB-4CA5-AFAA-36C9EBAB9231}" type="sibTrans" cxnId="{142702A3-F9C6-4F74-8A96-F14F2BE6B7FA}">
      <dgm:prSet/>
      <dgm:spPr/>
      <dgm:t>
        <a:bodyPr/>
        <a:lstStyle/>
        <a:p>
          <a:endParaRPr lang="it-IT"/>
        </a:p>
      </dgm:t>
    </dgm:pt>
    <dgm:pt modelId="{16211507-64C5-4245-82CF-AC1E3EDA12E4}">
      <dgm:prSet phldrT="[Testo]" custT="1"/>
      <dgm:spPr/>
      <dgm:t>
        <a:bodyPr/>
        <a:lstStyle/>
        <a:p>
          <a:r>
            <a:rPr lang="it-IT" sz="1800" b="1" dirty="0"/>
            <a:t>Tutor/</a:t>
          </a:r>
        </a:p>
        <a:p>
          <a:r>
            <a:rPr lang="it-IT" sz="1800" b="1" dirty="0"/>
            <a:t>gruppo dei pari</a:t>
          </a:r>
        </a:p>
      </dgm:t>
    </dgm:pt>
    <dgm:pt modelId="{06AAB84D-2C77-405A-88F1-03AF42D7DC08}" type="parTrans" cxnId="{4043BC80-D683-4739-B44B-C3A87EA752D6}">
      <dgm:prSet/>
      <dgm:spPr/>
      <dgm:t>
        <a:bodyPr/>
        <a:lstStyle/>
        <a:p>
          <a:endParaRPr lang="it-IT"/>
        </a:p>
      </dgm:t>
    </dgm:pt>
    <dgm:pt modelId="{ABEB709D-6904-4D7B-BB70-8EAABB07DBF9}" type="sibTrans" cxnId="{4043BC80-D683-4739-B44B-C3A87EA752D6}">
      <dgm:prSet/>
      <dgm:spPr/>
      <dgm:t>
        <a:bodyPr/>
        <a:lstStyle/>
        <a:p>
          <a:endParaRPr lang="it-IT"/>
        </a:p>
      </dgm:t>
    </dgm:pt>
    <dgm:pt modelId="{6F5B0C64-DF2C-4893-8676-B5BE415A83BA}">
      <dgm:prSet phldrT="[Testo]" custT="1"/>
      <dgm:spPr/>
      <dgm:t>
        <a:bodyPr/>
        <a:lstStyle/>
        <a:p>
          <a:r>
            <a:rPr lang="it-IT" sz="1800" i="1" dirty="0"/>
            <a:t>Definizione dei ruoli e delle attività</a:t>
          </a:r>
        </a:p>
      </dgm:t>
    </dgm:pt>
    <dgm:pt modelId="{7B926029-3AEB-47AA-8409-9E604E4612E0}" type="parTrans" cxnId="{009A3897-92F1-4321-94A6-0CC45D5974A4}">
      <dgm:prSet/>
      <dgm:spPr/>
      <dgm:t>
        <a:bodyPr/>
        <a:lstStyle/>
        <a:p>
          <a:endParaRPr lang="it-IT"/>
        </a:p>
      </dgm:t>
    </dgm:pt>
    <dgm:pt modelId="{E739B217-D49D-4B82-8EB3-CAD0FF18851B}" type="sibTrans" cxnId="{009A3897-92F1-4321-94A6-0CC45D5974A4}">
      <dgm:prSet/>
      <dgm:spPr/>
      <dgm:t>
        <a:bodyPr/>
        <a:lstStyle/>
        <a:p>
          <a:endParaRPr lang="it-IT"/>
        </a:p>
      </dgm:t>
    </dgm:pt>
    <dgm:pt modelId="{9A4D7FDB-7920-4BC0-B451-3B8EB96689E6}" type="pres">
      <dgm:prSet presAssocID="{FCFE0FF9-0594-4B79-80DC-13B00161DEE2}" presName="Name0" presStyleCnt="0">
        <dgm:presLayoutVars>
          <dgm:chMax/>
          <dgm:chPref/>
          <dgm:dir/>
          <dgm:animLvl val="lvl"/>
        </dgm:presLayoutVars>
      </dgm:prSet>
      <dgm:spPr/>
    </dgm:pt>
    <dgm:pt modelId="{129C7562-C246-43FE-A8DB-38CF5BAF7E2D}" type="pres">
      <dgm:prSet presAssocID="{67292D24-38A5-47CA-BEB5-5F394B50118D}" presName="composite" presStyleCnt="0"/>
      <dgm:spPr/>
    </dgm:pt>
    <dgm:pt modelId="{10E96693-5375-4580-B2AC-BFB5CAD888D6}" type="pres">
      <dgm:prSet presAssocID="{67292D24-38A5-47CA-BEB5-5F394B50118D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</dgm:pt>
    <dgm:pt modelId="{36755372-F4A1-49C6-8CCC-1CF131784C3A}" type="pres">
      <dgm:prSet presAssocID="{67292D24-38A5-47CA-BEB5-5F394B50118D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B57290BC-1BFB-404B-AD58-D177AC2A31E8}" type="pres">
      <dgm:prSet presAssocID="{67292D24-38A5-47CA-BEB5-5F394B50118D}" presName="BalanceSpacing" presStyleCnt="0"/>
      <dgm:spPr/>
    </dgm:pt>
    <dgm:pt modelId="{339638ED-DCC8-4401-AACE-D29179AE269B}" type="pres">
      <dgm:prSet presAssocID="{67292D24-38A5-47CA-BEB5-5F394B50118D}" presName="BalanceSpacing1" presStyleCnt="0"/>
      <dgm:spPr/>
    </dgm:pt>
    <dgm:pt modelId="{4BF3684B-00F0-43C3-BD41-D73CB1E825FA}" type="pres">
      <dgm:prSet presAssocID="{161068FD-8743-4621-AA32-399ED9DF31B6}" presName="Accent1Text" presStyleLbl="node1" presStyleIdx="1" presStyleCnt="6"/>
      <dgm:spPr/>
    </dgm:pt>
    <dgm:pt modelId="{E4D2021F-B30D-4414-9074-8C0D806675FF}" type="pres">
      <dgm:prSet presAssocID="{161068FD-8743-4621-AA32-399ED9DF31B6}" presName="spaceBetweenRectangles" presStyleCnt="0"/>
      <dgm:spPr/>
    </dgm:pt>
    <dgm:pt modelId="{6E6E8A72-778A-4F91-B78F-817475D05CF7}" type="pres">
      <dgm:prSet presAssocID="{E3ED9857-F4AA-4203-98F4-B4CD714E27AF}" presName="composite" presStyleCnt="0"/>
      <dgm:spPr/>
    </dgm:pt>
    <dgm:pt modelId="{3E7D1EBF-3FC5-4900-8631-51C0FF88ECF8}" type="pres">
      <dgm:prSet presAssocID="{E3ED9857-F4AA-4203-98F4-B4CD714E27AF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</dgm:pt>
    <dgm:pt modelId="{E8C7DDD2-E0AE-480E-A4D3-39AB7148A20A}" type="pres">
      <dgm:prSet presAssocID="{E3ED9857-F4AA-4203-98F4-B4CD714E27AF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97725F57-08C3-43C1-BD58-B9BFA9D57210}" type="pres">
      <dgm:prSet presAssocID="{E3ED9857-F4AA-4203-98F4-B4CD714E27AF}" presName="BalanceSpacing" presStyleCnt="0"/>
      <dgm:spPr/>
    </dgm:pt>
    <dgm:pt modelId="{2F4A8157-B8C2-4A68-8882-8C1C9E5E5934}" type="pres">
      <dgm:prSet presAssocID="{E3ED9857-F4AA-4203-98F4-B4CD714E27AF}" presName="BalanceSpacing1" presStyleCnt="0"/>
      <dgm:spPr/>
    </dgm:pt>
    <dgm:pt modelId="{C52FEB38-B9D5-4715-BDDB-E5E119768D27}" type="pres">
      <dgm:prSet presAssocID="{4F701CA2-E67D-42D6-92C5-EA7C127B1F58}" presName="Accent1Text" presStyleLbl="node1" presStyleIdx="3" presStyleCnt="6"/>
      <dgm:spPr/>
    </dgm:pt>
    <dgm:pt modelId="{1CBB718A-87AD-4447-A5E8-499C59BC91FA}" type="pres">
      <dgm:prSet presAssocID="{4F701CA2-E67D-42D6-92C5-EA7C127B1F58}" presName="spaceBetweenRectangles" presStyleCnt="0"/>
      <dgm:spPr/>
    </dgm:pt>
    <dgm:pt modelId="{0B410E78-28A5-4CE4-8D82-4AF98078EE61}" type="pres">
      <dgm:prSet presAssocID="{16211507-64C5-4245-82CF-AC1E3EDA12E4}" presName="composite" presStyleCnt="0"/>
      <dgm:spPr/>
    </dgm:pt>
    <dgm:pt modelId="{2F878744-9A04-44B2-B799-AC2FF80ACF7E}" type="pres">
      <dgm:prSet presAssocID="{16211507-64C5-4245-82CF-AC1E3EDA12E4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</dgm:pt>
    <dgm:pt modelId="{5B20006B-816D-4A78-8C77-0BF01A60C608}" type="pres">
      <dgm:prSet presAssocID="{16211507-64C5-4245-82CF-AC1E3EDA12E4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F369EE24-8A69-4798-BF96-C1092EC3C769}" type="pres">
      <dgm:prSet presAssocID="{16211507-64C5-4245-82CF-AC1E3EDA12E4}" presName="BalanceSpacing" presStyleCnt="0"/>
      <dgm:spPr/>
    </dgm:pt>
    <dgm:pt modelId="{3ACC7296-C49A-4B01-AE83-4C20493DBFF1}" type="pres">
      <dgm:prSet presAssocID="{16211507-64C5-4245-82CF-AC1E3EDA12E4}" presName="BalanceSpacing1" presStyleCnt="0"/>
      <dgm:spPr/>
    </dgm:pt>
    <dgm:pt modelId="{36694D79-FA31-4F8A-B2DF-F0C11D830A99}" type="pres">
      <dgm:prSet presAssocID="{ABEB709D-6904-4D7B-BB70-8EAABB07DBF9}" presName="Accent1Text" presStyleLbl="node1" presStyleIdx="5" presStyleCnt="6"/>
      <dgm:spPr/>
    </dgm:pt>
  </dgm:ptLst>
  <dgm:cxnLst>
    <dgm:cxn modelId="{5776901D-3641-4897-90D5-8FB5786DB839}" type="presOf" srcId="{F2FC7DC8-7452-4950-8C84-601281AB48F7}" destId="{E8C7DDD2-E0AE-480E-A4D3-39AB7148A20A}" srcOrd="0" destOrd="0" presId="urn:microsoft.com/office/officeart/2008/layout/AlternatingHexagons"/>
    <dgm:cxn modelId="{00381E21-BD06-4781-BEBA-FCAC3CEAD27F}" type="presOf" srcId="{4F701CA2-E67D-42D6-92C5-EA7C127B1F58}" destId="{C52FEB38-B9D5-4715-BDDB-E5E119768D27}" srcOrd="0" destOrd="0" presId="urn:microsoft.com/office/officeart/2008/layout/AlternatingHexagons"/>
    <dgm:cxn modelId="{1BCD6125-C1F6-4DF7-8AF8-2420DB606D99}" srcId="{67292D24-38A5-47CA-BEB5-5F394B50118D}" destId="{FA423355-44EF-486D-BF08-EDBB9D59752A}" srcOrd="0" destOrd="0" parTransId="{9D2234AB-DFDD-4ABD-A5FC-F23E6D09D5F1}" sibTransId="{AECCB6B2-EE11-4A14-8625-CCE78476AB3E}"/>
    <dgm:cxn modelId="{6684AF37-314A-4327-B99D-2CB0B074FADD}" srcId="{FCFE0FF9-0594-4B79-80DC-13B00161DEE2}" destId="{E3ED9857-F4AA-4203-98F4-B4CD714E27AF}" srcOrd="1" destOrd="0" parTransId="{9A14ED99-5FEC-40AB-8AF9-26F07500AA78}" sibTransId="{4F701CA2-E67D-42D6-92C5-EA7C127B1F58}"/>
    <dgm:cxn modelId="{6727C155-CDBF-4A37-A799-93C6F5F9F1E7}" type="presOf" srcId="{6F5B0C64-DF2C-4893-8676-B5BE415A83BA}" destId="{5B20006B-816D-4A78-8C77-0BF01A60C608}" srcOrd="0" destOrd="0" presId="urn:microsoft.com/office/officeart/2008/layout/AlternatingHexagons"/>
    <dgm:cxn modelId="{B340837D-2D5D-4F8B-8B28-84AB63AF7804}" type="presOf" srcId="{67292D24-38A5-47CA-BEB5-5F394B50118D}" destId="{10E96693-5375-4580-B2AC-BFB5CAD888D6}" srcOrd="0" destOrd="0" presId="urn:microsoft.com/office/officeart/2008/layout/AlternatingHexagons"/>
    <dgm:cxn modelId="{4043BC80-D683-4739-B44B-C3A87EA752D6}" srcId="{FCFE0FF9-0594-4B79-80DC-13B00161DEE2}" destId="{16211507-64C5-4245-82CF-AC1E3EDA12E4}" srcOrd="2" destOrd="0" parTransId="{06AAB84D-2C77-405A-88F1-03AF42D7DC08}" sibTransId="{ABEB709D-6904-4D7B-BB70-8EAABB07DBF9}"/>
    <dgm:cxn modelId="{65C20784-FDCC-42B4-B841-897936B8BC59}" type="presOf" srcId="{ABEB709D-6904-4D7B-BB70-8EAABB07DBF9}" destId="{36694D79-FA31-4F8A-B2DF-F0C11D830A99}" srcOrd="0" destOrd="0" presId="urn:microsoft.com/office/officeart/2008/layout/AlternatingHexagons"/>
    <dgm:cxn modelId="{88F56C8A-06EF-42B5-AF2A-E60D38626F56}" type="presOf" srcId="{E3ED9857-F4AA-4203-98F4-B4CD714E27AF}" destId="{3E7D1EBF-3FC5-4900-8631-51C0FF88ECF8}" srcOrd="0" destOrd="0" presId="urn:microsoft.com/office/officeart/2008/layout/AlternatingHexagons"/>
    <dgm:cxn modelId="{009A3897-92F1-4321-94A6-0CC45D5974A4}" srcId="{16211507-64C5-4245-82CF-AC1E3EDA12E4}" destId="{6F5B0C64-DF2C-4893-8676-B5BE415A83BA}" srcOrd="0" destOrd="0" parTransId="{7B926029-3AEB-47AA-8409-9E604E4612E0}" sibTransId="{E739B217-D49D-4B82-8EB3-CAD0FF18851B}"/>
    <dgm:cxn modelId="{08A6B399-1BDD-4E66-9F7F-7448D81B87A0}" type="presOf" srcId="{161068FD-8743-4621-AA32-399ED9DF31B6}" destId="{4BF3684B-00F0-43C3-BD41-D73CB1E825FA}" srcOrd="0" destOrd="0" presId="urn:microsoft.com/office/officeart/2008/layout/AlternatingHexagons"/>
    <dgm:cxn modelId="{AE1F049F-64ED-44A1-A26C-9719C63F33ED}" type="presOf" srcId="{FA423355-44EF-486D-BF08-EDBB9D59752A}" destId="{36755372-F4A1-49C6-8CCC-1CF131784C3A}" srcOrd="0" destOrd="0" presId="urn:microsoft.com/office/officeart/2008/layout/AlternatingHexagons"/>
    <dgm:cxn modelId="{142702A3-F9C6-4F74-8A96-F14F2BE6B7FA}" srcId="{E3ED9857-F4AA-4203-98F4-B4CD714E27AF}" destId="{F2FC7DC8-7452-4950-8C84-601281AB48F7}" srcOrd="0" destOrd="0" parTransId="{8D86A05D-BDCC-45F7-AF63-5ED90BFE2470}" sibTransId="{3C37829D-9EBB-4CA5-AFAA-36C9EBAB9231}"/>
    <dgm:cxn modelId="{E66EEDC9-A423-4C0D-8B93-0EBD47A28F04}" type="presOf" srcId="{FCFE0FF9-0594-4B79-80DC-13B00161DEE2}" destId="{9A4D7FDB-7920-4BC0-B451-3B8EB96689E6}" srcOrd="0" destOrd="0" presId="urn:microsoft.com/office/officeart/2008/layout/AlternatingHexagons"/>
    <dgm:cxn modelId="{58727ACE-8312-451E-A291-4E4A4EB23C39}" type="presOf" srcId="{16211507-64C5-4245-82CF-AC1E3EDA12E4}" destId="{2F878744-9A04-44B2-B799-AC2FF80ACF7E}" srcOrd="0" destOrd="0" presId="urn:microsoft.com/office/officeart/2008/layout/AlternatingHexagons"/>
    <dgm:cxn modelId="{FAEACAEA-D64D-4823-BC81-B38009E84586}" srcId="{FCFE0FF9-0594-4B79-80DC-13B00161DEE2}" destId="{67292D24-38A5-47CA-BEB5-5F394B50118D}" srcOrd="0" destOrd="0" parTransId="{5B3D508D-FBD3-4299-AA77-52E06E060FAC}" sibTransId="{161068FD-8743-4621-AA32-399ED9DF31B6}"/>
    <dgm:cxn modelId="{44612EB5-F8D3-4CFF-8459-43640DE81113}" type="presParOf" srcId="{9A4D7FDB-7920-4BC0-B451-3B8EB96689E6}" destId="{129C7562-C246-43FE-A8DB-38CF5BAF7E2D}" srcOrd="0" destOrd="0" presId="urn:microsoft.com/office/officeart/2008/layout/AlternatingHexagons"/>
    <dgm:cxn modelId="{E89B6B8E-CF40-4BCA-98EA-20DC8CE8A9A7}" type="presParOf" srcId="{129C7562-C246-43FE-A8DB-38CF5BAF7E2D}" destId="{10E96693-5375-4580-B2AC-BFB5CAD888D6}" srcOrd="0" destOrd="0" presId="urn:microsoft.com/office/officeart/2008/layout/AlternatingHexagons"/>
    <dgm:cxn modelId="{8B391F96-7D60-4025-A31C-EF1254019312}" type="presParOf" srcId="{129C7562-C246-43FE-A8DB-38CF5BAF7E2D}" destId="{36755372-F4A1-49C6-8CCC-1CF131784C3A}" srcOrd="1" destOrd="0" presId="urn:microsoft.com/office/officeart/2008/layout/AlternatingHexagons"/>
    <dgm:cxn modelId="{B840936A-3648-4AAB-B4CC-DA6B9B83BF0A}" type="presParOf" srcId="{129C7562-C246-43FE-A8DB-38CF5BAF7E2D}" destId="{B57290BC-1BFB-404B-AD58-D177AC2A31E8}" srcOrd="2" destOrd="0" presId="urn:microsoft.com/office/officeart/2008/layout/AlternatingHexagons"/>
    <dgm:cxn modelId="{5BC954F0-3CBF-48E6-9017-FCB940CD2EDF}" type="presParOf" srcId="{129C7562-C246-43FE-A8DB-38CF5BAF7E2D}" destId="{339638ED-DCC8-4401-AACE-D29179AE269B}" srcOrd="3" destOrd="0" presId="urn:microsoft.com/office/officeart/2008/layout/AlternatingHexagons"/>
    <dgm:cxn modelId="{15D973B4-D590-47D6-94A5-B4C2CA9A96BF}" type="presParOf" srcId="{129C7562-C246-43FE-A8DB-38CF5BAF7E2D}" destId="{4BF3684B-00F0-43C3-BD41-D73CB1E825FA}" srcOrd="4" destOrd="0" presId="urn:microsoft.com/office/officeart/2008/layout/AlternatingHexagons"/>
    <dgm:cxn modelId="{B71A508B-27E6-4C3F-9766-1F1F3088D9F6}" type="presParOf" srcId="{9A4D7FDB-7920-4BC0-B451-3B8EB96689E6}" destId="{E4D2021F-B30D-4414-9074-8C0D806675FF}" srcOrd="1" destOrd="0" presId="urn:microsoft.com/office/officeart/2008/layout/AlternatingHexagons"/>
    <dgm:cxn modelId="{0640527E-4E33-491A-B5C9-74903FDA234A}" type="presParOf" srcId="{9A4D7FDB-7920-4BC0-B451-3B8EB96689E6}" destId="{6E6E8A72-778A-4F91-B78F-817475D05CF7}" srcOrd="2" destOrd="0" presId="urn:microsoft.com/office/officeart/2008/layout/AlternatingHexagons"/>
    <dgm:cxn modelId="{B7924224-A8BF-4880-BD3F-0C586ABEF36D}" type="presParOf" srcId="{6E6E8A72-778A-4F91-B78F-817475D05CF7}" destId="{3E7D1EBF-3FC5-4900-8631-51C0FF88ECF8}" srcOrd="0" destOrd="0" presId="urn:microsoft.com/office/officeart/2008/layout/AlternatingHexagons"/>
    <dgm:cxn modelId="{54B18B60-6776-431E-BA75-8D9D22EAFF4D}" type="presParOf" srcId="{6E6E8A72-778A-4F91-B78F-817475D05CF7}" destId="{E8C7DDD2-E0AE-480E-A4D3-39AB7148A20A}" srcOrd="1" destOrd="0" presId="urn:microsoft.com/office/officeart/2008/layout/AlternatingHexagons"/>
    <dgm:cxn modelId="{3F464406-B221-419B-AA92-8D6DB2B0254E}" type="presParOf" srcId="{6E6E8A72-778A-4F91-B78F-817475D05CF7}" destId="{97725F57-08C3-43C1-BD58-B9BFA9D57210}" srcOrd="2" destOrd="0" presId="urn:microsoft.com/office/officeart/2008/layout/AlternatingHexagons"/>
    <dgm:cxn modelId="{0B23B334-49CC-459C-BCDC-882FC79BFB0E}" type="presParOf" srcId="{6E6E8A72-778A-4F91-B78F-817475D05CF7}" destId="{2F4A8157-B8C2-4A68-8882-8C1C9E5E5934}" srcOrd="3" destOrd="0" presId="urn:microsoft.com/office/officeart/2008/layout/AlternatingHexagons"/>
    <dgm:cxn modelId="{2A41DAE1-BB52-43D7-BBE9-E80D872F7C6A}" type="presParOf" srcId="{6E6E8A72-778A-4F91-B78F-817475D05CF7}" destId="{C52FEB38-B9D5-4715-BDDB-E5E119768D27}" srcOrd="4" destOrd="0" presId="urn:microsoft.com/office/officeart/2008/layout/AlternatingHexagons"/>
    <dgm:cxn modelId="{7A2B3332-A324-4237-839E-9C16011477DE}" type="presParOf" srcId="{9A4D7FDB-7920-4BC0-B451-3B8EB96689E6}" destId="{1CBB718A-87AD-4447-A5E8-499C59BC91FA}" srcOrd="3" destOrd="0" presId="urn:microsoft.com/office/officeart/2008/layout/AlternatingHexagons"/>
    <dgm:cxn modelId="{67C4A957-C4C7-4F40-B693-BAC079D4FAA8}" type="presParOf" srcId="{9A4D7FDB-7920-4BC0-B451-3B8EB96689E6}" destId="{0B410E78-28A5-4CE4-8D82-4AF98078EE61}" srcOrd="4" destOrd="0" presId="urn:microsoft.com/office/officeart/2008/layout/AlternatingHexagons"/>
    <dgm:cxn modelId="{2DB7386C-7A88-41C7-B87D-C7CAA972E067}" type="presParOf" srcId="{0B410E78-28A5-4CE4-8D82-4AF98078EE61}" destId="{2F878744-9A04-44B2-B799-AC2FF80ACF7E}" srcOrd="0" destOrd="0" presId="urn:microsoft.com/office/officeart/2008/layout/AlternatingHexagons"/>
    <dgm:cxn modelId="{A20C1A3A-A8F7-45EA-AC27-33729FCDD2ED}" type="presParOf" srcId="{0B410E78-28A5-4CE4-8D82-4AF98078EE61}" destId="{5B20006B-816D-4A78-8C77-0BF01A60C608}" srcOrd="1" destOrd="0" presId="urn:microsoft.com/office/officeart/2008/layout/AlternatingHexagons"/>
    <dgm:cxn modelId="{0BD78D23-CA86-4A52-8C1B-7A73A40A5588}" type="presParOf" srcId="{0B410E78-28A5-4CE4-8D82-4AF98078EE61}" destId="{F369EE24-8A69-4798-BF96-C1092EC3C769}" srcOrd="2" destOrd="0" presId="urn:microsoft.com/office/officeart/2008/layout/AlternatingHexagons"/>
    <dgm:cxn modelId="{A7A1AAB0-4F03-4C5B-86C8-87892F686BD7}" type="presParOf" srcId="{0B410E78-28A5-4CE4-8D82-4AF98078EE61}" destId="{3ACC7296-C49A-4B01-AE83-4C20493DBFF1}" srcOrd="3" destOrd="0" presId="urn:microsoft.com/office/officeart/2008/layout/AlternatingHexagons"/>
    <dgm:cxn modelId="{14C9A942-ED50-4E63-B0F2-029A034962B7}" type="presParOf" srcId="{0B410E78-28A5-4CE4-8D82-4AF98078EE61}" destId="{36694D79-FA31-4F8A-B2DF-F0C11D830A99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55D0BD0-0270-4D6D-8C7E-D26FA9D58C8F}" type="doc">
      <dgm:prSet loTypeId="urn:microsoft.com/office/officeart/2005/8/layout/list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it-IT"/>
        </a:p>
      </dgm:t>
    </dgm:pt>
    <dgm:pt modelId="{FE1162C2-96DB-4253-BBCE-2D6750E2A8C8}">
      <dgm:prSet phldrT="[Testo]" custT="1"/>
      <dgm:spPr/>
      <dgm:t>
        <a:bodyPr/>
        <a:lstStyle/>
        <a:p>
          <a:r>
            <a:rPr lang="it-IT" sz="1600" b="1" dirty="0"/>
            <a:t>OPPORTUNITA’ </a:t>
          </a:r>
        </a:p>
      </dgm:t>
    </dgm:pt>
    <dgm:pt modelId="{39E55CEE-A62F-4E46-B4FB-0BD452CAE626}" type="parTrans" cxnId="{BAE14F9B-CDDF-4117-94B9-8341BB4007F5}">
      <dgm:prSet/>
      <dgm:spPr/>
      <dgm:t>
        <a:bodyPr/>
        <a:lstStyle/>
        <a:p>
          <a:endParaRPr lang="it-IT" sz="1600"/>
        </a:p>
      </dgm:t>
    </dgm:pt>
    <dgm:pt modelId="{A9B31586-EA3E-4CA6-8025-EDFC5B82CABC}" type="sibTrans" cxnId="{BAE14F9B-CDDF-4117-94B9-8341BB4007F5}">
      <dgm:prSet/>
      <dgm:spPr/>
      <dgm:t>
        <a:bodyPr/>
        <a:lstStyle/>
        <a:p>
          <a:endParaRPr lang="it-IT" sz="1600"/>
        </a:p>
      </dgm:t>
    </dgm:pt>
    <dgm:pt modelId="{255A63F6-668D-4494-94B1-0B707FCCFF68}">
      <dgm:prSet phldrT="[Testo]" custT="1"/>
      <dgm:spPr/>
      <dgm:t>
        <a:bodyPr/>
        <a:lstStyle/>
        <a:p>
          <a:r>
            <a:rPr lang="it-IT" sz="1600" b="1" dirty="0"/>
            <a:t>PROSPETTVE</a:t>
          </a:r>
        </a:p>
      </dgm:t>
    </dgm:pt>
    <dgm:pt modelId="{2FC4354A-B6A2-4C74-B5BE-1A07A2F91F63}" type="parTrans" cxnId="{0E641374-DC4D-4A26-9448-677893CE6BBD}">
      <dgm:prSet/>
      <dgm:spPr/>
      <dgm:t>
        <a:bodyPr/>
        <a:lstStyle/>
        <a:p>
          <a:endParaRPr lang="it-IT" sz="1600"/>
        </a:p>
      </dgm:t>
    </dgm:pt>
    <dgm:pt modelId="{AF11A68A-EF48-4A09-866E-7B6C112A6259}" type="sibTrans" cxnId="{0E641374-DC4D-4A26-9448-677893CE6BBD}">
      <dgm:prSet/>
      <dgm:spPr/>
      <dgm:t>
        <a:bodyPr/>
        <a:lstStyle/>
        <a:p>
          <a:endParaRPr lang="it-IT" sz="1600"/>
        </a:p>
      </dgm:t>
    </dgm:pt>
    <dgm:pt modelId="{327D7F3A-AC30-4BEE-B4EC-5D3FE9140BF7}">
      <dgm:prSet phldrT="[Testo]" custT="1"/>
      <dgm:spPr/>
      <dgm:t>
        <a:bodyPr/>
        <a:lstStyle/>
        <a:p>
          <a:r>
            <a:rPr lang="en-US" sz="1600" b="1" dirty="0" err="1"/>
            <a:t>Risorse</a:t>
          </a:r>
          <a:r>
            <a:rPr lang="en-US" sz="1600" b="1" dirty="0"/>
            <a:t> </a:t>
          </a:r>
          <a:r>
            <a:rPr lang="en-US" sz="1600" b="0" dirty="0" err="1"/>
            <a:t>che</a:t>
          </a:r>
          <a:r>
            <a:rPr lang="en-US" sz="1600" b="0" dirty="0"/>
            <a:t> </a:t>
          </a:r>
          <a:r>
            <a:rPr lang="en-US" sz="1600" b="0" dirty="0" err="1"/>
            <a:t>consentono</a:t>
          </a:r>
          <a:r>
            <a:rPr lang="en-US" sz="1600" b="0" dirty="0"/>
            <a:t> ai </a:t>
          </a:r>
          <a:r>
            <a:rPr lang="en-US" sz="1600" b="0" dirty="0" err="1"/>
            <a:t>giovani</a:t>
          </a:r>
          <a:r>
            <a:rPr lang="en-US" sz="1600" b="0" dirty="0"/>
            <a:t> di </a:t>
          </a:r>
          <a:r>
            <a:rPr lang="en-US" sz="1600" b="0" dirty="0" err="1"/>
            <a:t>trarre</a:t>
          </a:r>
          <a:r>
            <a:rPr lang="en-US" sz="1600" b="0" dirty="0"/>
            <a:t> </a:t>
          </a:r>
          <a:r>
            <a:rPr lang="en-US" sz="1600" b="0" dirty="0" err="1"/>
            <a:t>vantaggio</a:t>
          </a:r>
          <a:r>
            <a:rPr lang="en-US" sz="1600" b="0" dirty="0"/>
            <a:t> </a:t>
          </a:r>
          <a:r>
            <a:rPr lang="en-US" sz="1600" b="0" dirty="0" err="1"/>
            <a:t>delle</a:t>
          </a:r>
          <a:r>
            <a:rPr lang="en-US" sz="1600" b="0" dirty="0"/>
            <a:t> </a:t>
          </a:r>
          <a:r>
            <a:rPr lang="en-US" sz="1600" b="0" dirty="0" err="1"/>
            <a:t>opportunità</a:t>
          </a:r>
          <a:r>
            <a:rPr lang="en-US" sz="1600" b="0" dirty="0"/>
            <a:t> di </a:t>
          </a:r>
          <a:r>
            <a:rPr lang="en-US" sz="1600" b="0" dirty="0" err="1"/>
            <a:t>socialializzazione</a:t>
          </a:r>
          <a:r>
            <a:rPr lang="en-US" sz="1600" b="0" dirty="0"/>
            <a:t> e di e</a:t>
          </a:r>
          <a:r>
            <a:rPr lang="en-US" sz="1600" dirty="0"/>
            <a:t>mpowerment
</a:t>
          </a:r>
          <a:r>
            <a:rPr lang="en-US" sz="1600" b="1" dirty="0" err="1"/>
            <a:t>Risorse</a:t>
          </a:r>
          <a:r>
            <a:rPr lang="en-US" sz="1600" b="1" dirty="0"/>
            <a:t> </a:t>
          </a:r>
          <a:r>
            <a:rPr lang="en-US" sz="1600" b="0" dirty="0" err="1"/>
            <a:t>che</a:t>
          </a:r>
          <a:r>
            <a:rPr lang="en-US" sz="1600" b="0" dirty="0"/>
            <a:t> </a:t>
          </a:r>
          <a:r>
            <a:rPr lang="en-US" sz="1600" b="0" dirty="0" err="1"/>
            <a:t>consentono</a:t>
          </a:r>
          <a:r>
            <a:rPr lang="en-US" sz="1600" b="0" dirty="0"/>
            <a:t> </a:t>
          </a:r>
          <a:r>
            <a:rPr lang="en-US" sz="1600" b="0" dirty="0" err="1"/>
            <a:t>agli</a:t>
          </a:r>
          <a:r>
            <a:rPr lang="en-US" sz="1600" b="0" dirty="0"/>
            <a:t> </a:t>
          </a:r>
          <a:r>
            <a:rPr lang="en-US" sz="1600" b="0" dirty="0" err="1"/>
            <a:t>operatori</a:t>
          </a:r>
          <a:r>
            <a:rPr lang="en-US" sz="1600" b="0" dirty="0"/>
            <a:t> di </a:t>
          </a:r>
          <a:r>
            <a:rPr lang="en-US" sz="1600" b="0" dirty="0" err="1"/>
            <a:t>realizzare</a:t>
          </a:r>
          <a:r>
            <a:rPr lang="en-US" sz="1600" b="0" dirty="0"/>
            <a:t> </a:t>
          </a:r>
          <a:r>
            <a:rPr lang="en-US" sz="1600" b="0" dirty="0" err="1"/>
            <a:t>interventi</a:t>
          </a:r>
          <a:r>
            <a:rPr lang="en-US" sz="1600" b="0" dirty="0"/>
            <a:t> di empowerment </a:t>
          </a:r>
          <a:endParaRPr lang="it-IT" sz="1600" b="0" i="1" dirty="0"/>
        </a:p>
      </dgm:t>
    </dgm:pt>
    <dgm:pt modelId="{1F0DF4AE-1916-4B74-A2EE-1D73106705F7}" type="parTrans" cxnId="{203D38B8-D997-4B95-B189-9A25F156F71C}">
      <dgm:prSet/>
      <dgm:spPr/>
      <dgm:t>
        <a:bodyPr/>
        <a:lstStyle/>
        <a:p>
          <a:endParaRPr lang="it-IT" sz="1600"/>
        </a:p>
      </dgm:t>
    </dgm:pt>
    <dgm:pt modelId="{3199C1C9-6606-4C29-80E5-B925CFE76B6D}" type="sibTrans" cxnId="{203D38B8-D997-4B95-B189-9A25F156F71C}">
      <dgm:prSet/>
      <dgm:spPr/>
      <dgm:t>
        <a:bodyPr/>
        <a:lstStyle/>
        <a:p>
          <a:endParaRPr lang="it-IT" sz="1600"/>
        </a:p>
      </dgm:t>
    </dgm:pt>
    <dgm:pt modelId="{63836B51-FE1B-4EE1-966E-B49F5E42D41C}">
      <dgm:prSet phldrT="[Testo]" custT="1"/>
      <dgm:spPr/>
      <dgm:t>
        <a:bodyPr/>
        <a:lstStyle/>
        <a:p>
          <a:r>
            <a:rPr lang="en-US" sz="1600" b="0" dirty="0" err="1"/>
            <a:t>Quali</a:t>
          </a:r>
          <a:r>
            <a:rPr lang="en-US" sz="1600" b="0" dirty="0"/>
            <a:t> </a:t>
          </a:r>
          <a:r>
            <a:rPr lang="en-US" sz="1600" b="0" dirty="0" err="1"/>
            <a:t>sono</a:t>
          </a:r>
          <a:r>
            <a:rPr lang="en-US" sz="1600" b="0" dirty="0"/>
            <a:t> </a:t>
          </a:r>
          <a:r>
            <a:rPr lang="en-US" sz="1600" b="0" dirty="0" err="1"/>
            <a:t>i</a:t>
          </a:r>
          <a:r>
            <a:rPr lang="en-US" sz="1600" b="0" dirty="0"/>
            <a:t> </a:t>
          </a:r>
          <a:r>
            <a:rPr lang="en-US" sz="1600" b="0" dirty="0" err="1"/>
            <a:t>comportamenti</a:t>
          </a:r>
          <a:r>
            <a:rPr lang="en-US" sz="1600" b="0" dirty="0"/>
            <a:t> </a:t>
          </a:r>
          <a:r>
            <a:rPr lang="en-US" sz="1600" b="0" dirty="0" err="1"/>
            <a:t>dei</a:t>
          </a:r>
          <a:r>
            <a:rPr lang="en-US" sz="1600" b="0" dirty="0"/>
            <a:t> </a:t>
          </a:r>
          <a:r>
            <a:rPr lang="en-US" sz="1600" b="0" dirty="0" err="1"/>
            <a:t>ragazzi</a:t>
          </a:r>
          <a:r>
            <a:rPr lang="en-US" sz="1600" b="0" dirty="0"/>
            <a:t> e </a:t>
          </a:r>
          <a:r>
            <a:rPr lang="en-US" sz="1600" b="0" dirty="0" err="1"/>
            <a:t>dei</a:t>
          </a:r>
          <a:r>
            <a:rPr lang="en-US" sz="1600" b="0" dirty="0"/>
            <a:t> </a:t>
          </a:r>
          <a:r>
            <a:rPr lang="en-US" sz="1600" b="0" dirty="0" err="1"/>
            <a:t>professionisti</a:t>
          </a:r>
          <a:r>
            <a:rPr lang="en-US" sz="1600" b="0" dirty="0"/>
            <a:t> </a:t>
          </a:r>
          <a:r>
            <a:rPr lang="en-US" sz="1600" b="0" dirty="0" err="1"/>
            <a:t>nella</a:t>
          </a:r>
          <a:r>
            <a:rPr lang="en-US" sz="1600" b="0" dirty="0"/>
            <a:t> </a:t>
          </a:r>
          <a:r>
            <a:rPr lang="en-US" sz="1600" b="0" dirty="0" err="1"/>
            <a:t>comunità</a:t>
          </a:r>
          <a:endParaRPr lang="it-IT" sz="1600" b="0" i="1" dirty="0"/>
        </a:p>
      </dgm:t>
    </dgm:pt>
    <dgm:pt modelId="{5E831CE1-A779-43BC-B155-AE1F8CFF63FA}" type="parTrans" cxnId="{EBE5273E-64C4-4032-8630-625E22DD688B}">
      <dgm:prSet/>
      <dgm:spPr/>
      <dgm:t>
        <a:bodyPr/>
        <a:lstStyle/>
        <a:p>
          <a:endParaRPr lang="it-IT" sz="1600"/>
        </a:p>
      </dgm:t>
    </dgm:pt>
    <dgm:pt modelId="{195BC0A1-16EA-47DF-B3C3-4F05CE1696F6}" type="sibTrans" cxnId="{EBE5273E-64C4-4032-8630-625E22DD688B}">
      <dgm:prSet/>
      <dgm:spPr/>
      <dgm:t>
        <a:bodyPr/>
        <a:lstStyle/>
        <a:p>
          <a:endParaRPr lang="it-IT" sz="1600"/>
        </a:p>
      </dgm:t>
    </dgm:pt>
    <dgm:pt modelId="{445FE337-E0EA-42B4-8AB9-A8701B78B593}">
      <dgm:prSet phldrT="[Testo]" custT="1"/>
      <dgm:spPr/>
      <dgm:t>
        <a:bodyPr/>
        <a:lstStyle/>
        <a:p>
          <a:r>
            <a:rPr lang="it-IT" sz="1600" b="0" i="0" dirty="0"/>
            <a:t>Come i ragazzi si vedono nel futuro e quali bisogni individuano gli operatori</a:t>
          </a:r>
        </a:p>
      </dgm:t>
    </dgm:pt>
    <dgm:pt modelId="{1712A0E0-9709-4BF7-AE22-B33530682B14}" type="parTrans" cxnId="{B5C9348F-E891-4E1C-8F55-E6FECA989C68}">
      <dgm:prSet/>
      <dgm:spPr/>
      <dgm:t>
        <a:bodyPr/>
        <a:lstStyle/>
        <a:p>
          <a:endParaRPr lang="it-IT" sz="1600"/>
        </a:p>
      </dgm:t>
    </dgm:pt>
    <dgm:pt modelId="{79C07444-833B-4B2C-A829-ABCB0F3DF743}" type="sibTrans" cxnId="{B5C9348F-E891-4E1C-8F55-E6FECA989C68}">
      <dgm:prSet/>
      <dgm:spPr/>
      <dgm:t>
        <a:bodyPr/>
        <a:lstStyle/>
        <a:p>
          <a:endParaRPr lang="it-IT" sz="1600"/>
        </a:p>
      </dgm:t>
    </dgm:pt>
    <dgm:pt modelId="{F73A5C5E-CC0C-48FE-87C2-D443EB4B69D5}">
      <dgm:prSet phldrT="[Testo]" custT="1"/>
      <dgm:spPr/>
      <dgm:t>
        <a:bodyPr/>
        <a:lstStyle/>
        <a:p>
          <a:r>
            <a:rPr lang="it-IT" sz="1600" b="1" dirty="0"/>
            <a:t>RISULTATI</a:t>
          </a:r>
        </a:p>
      </dgm:t>
    </dgm:pt>
    <dgm:pt modelId="{1F6BA7E2-96C7-4292-8A83-CEC6ABB82713}" type="sibTrans" cxnId="{45E6535A-7914-42B1-BF5E-13AB070914EB}">
      <dgm:prSet/>
      <dgm:spPr/>
      <dgm:t>
        <a:bodyPr/>
        <a:lstStyle/>
        <a:p>
          <a:endParaRPr lang="it-IT" sz="1600"/>
        </a:p>
      </dgm:t>
    </dgm:pt>
    <dgm:pt modelId="{C41E6CA8-298E-466A-9304-C6898420A9EC}" type="parTrans" cxnId="{45E6535A-7914-42B1-BF5E-13AB070914EB}">
      <dgm:prSet/>
      <dgm:spPr/>
      <dgm:t>
        <a:bodyPr/>
        <a:lstStyle/>
        <a:p>
          <a:endParaRPr lang="it-IT" sz="1600"/>
        </a:p>
      </dgm:t>
    </dgm:pt>
    <dgm:pt modelId="{F44DE11A-9330-47DB-97B4-1949A62E20AF}" type="pres">
      <dgm:prSet presAssocID="{B55D0BD0-0270-4D6D-8C7E-D26FA9D58C8F}" presName="linear" presStyleCnt="0">
        <dgm:presLayoutVars>
          <dgm:dir/>
          <dgm:animLvl val="lvl"/>
          <dgm:resizeHandles val="exact"/>
        </dgm:presLayoutVars>
      </dgm:prSet>
      <dgm:spPr/>
    </dgm:pt>
    <dgm:pt modelId="{6D0CB8B5-EF9C-41A0-B00A-BB4B4939F53B}" type="pres">
      <dgm:prSet presAssocID="{FE1162C2-96DB-4253-BBCE-2D6750E2A8C8}" presName="parentLin" presStyleCnt="0"/>
      <dgm:spPr/>
    </dgm:pt>
    <dgm:pt modelId="{B9F2D4C1-4330-4462-B514-A37C47B6C8B9}" type="pres">
      <dgm:prSet presAssocID="{FE1162C2-96DB-4253-BBCE-2D6750E2A8C8}" presName="parentLeftMargin" presStyleLbl="node1" presStyleIdx="0" presStyleCnt="3"/>
      <dgm:spPr/>
    </dgm:pt>
    <dgm:pt modelId="{9DB04CDF-39EC-4244-9F0B-26C223826E0F}" type="pres">
      <dgm:prSet presAssocID="{FE1162C2-96DB-4253-BBCE-2D6750E2A8C8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B2CAC0A2-8164-45F4-AC2B-BCB89B7A66C7}" type="pres">
      <dgm:prSet presAssocID="{FE1162C2-96DB-4253-BBCE-2D6750E2A8C8}" presName="negativeSpace" presStyleCnt="0"/>
      <dgm:spPr/>
    </dgm:pt>
    <dgm:pt modelId="{85095F12-18EC-4206-9AC6-73B12730BB92}" type="pres">
      <dgm:prSet presAssocID="{FE1162C2-96DB-4253-BBCE-2D6750E2A8C8}" presName="childText" presStyleLbl="conFgAcc1" presStyleIdx="0" presStyleCnt="3">
        <dgm:presLayoutVars>
          <dgm:bulletEnabled val="1"/>
        </dgm:presLayoutVars>
      </dgm:prSet>
      <dgm:spPr/>
    </dgm:pt>
    <dgm:pt modelId="{0A953A9E-4B50-4F08-AC85-1C8C85AA33E7}" type="pres">
      <dgm:prSet presAssocID="{A9B31586-EA3E-4CA6-8025-EDFC5B82CABC}" presName="spaceBetweenRectangles" presStyleCnt="0"/>
      <dgm:spPr/>
    </dgm:pt>
    <dgm:pt modelId="{4F6DD72E-D801-4A64-8EFC-BFF6321E20F2}" type="pres">
      <dgm:prSet presAssocID="{F73A5C5E-CC0C-48FE-87C2-D443EB4B69D5}" presName="parentLin" presStyleCnt="0"/>
      <dgm:spPr/>
    </dgm:pt>
    <dgm:pt modelId="{85B28B61-115D-492B-9017-986570E517B8}" type="pres">
      <dgm:prSet presAssocID="{F73A5C5E-CC0C-48FE-87C2-D443EB4B69D5}" presName="parentLeftMargin" presStyleLbl="node1" presStyleIdx="0" presStyleCnt="3"/>
      <dgm:spPr/>
    </dgm:pt>
    <dgm:pt modelId="{1C3E10CD-C539-49C3-8E14-2AA84F85912B}" type="pres">
      <dgm:prSet presAssocID="{F73A5C5E-CC0C-48FE-87C2-D443EB4B69D5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8FCF0CF4-B2C9-49D5-B22B-7EF483BF7C21}" type="pres">
      <dgm:prSet presAssocID="{F73A5C5E-CC0C-48FE-87C2-D443EB4B69D5}" presName="negativeSpace" presStyleCnt="0"/>
      <dgm:spPr/>
    </dgm:pt>
    <dgm:pt modelId="{0B9905FD-3539-478A-81C2-75EB185388BC}" type="pres">
      <dgm:prSet presAssocID="{F73A5C5E-CC0C-48FE-87C2-D443EB4B69D5}" presName="childText" presStyleLbl="conFgAcc1" presStyleIdx="1" presStyleCnt="3">
        <dgm:presLayoutVars>
          <dgm:bulletEnabled val="1"/>
        </dgm:presLayoutVars>
      </dgm:prSet>
      <dgm:spPr/>
    </dgm:pt>
    <dgm:pt modelId="{DDEE9FB4-8189-406D-ABF6-8D655FA1A2B1}" type="pres">
      <dgm:prSet presAssocID="{1F6BA7E2-96C7-4292-8A83-CEC6ABB82713}" presName="spaceBetweenRectangles" presStyleCnt="0"/>
      <dgm:spPr/>
    </dgm:pt>
    <dgm:pt modelId="{FA826DCF-19A1-4A81-AD19-AD50BB9658DC}" type="pres">
      <dgm:prSet presAssocID="{255A63F6-668D-4494-94B1-0B707FCCFF68}" presName="parentLin" presStyleCnt="0"/>
      <dgm:spPr/>
    </dgm:pt>
    <dgm:pt modelId="{D6C759BB-B4C7-4CB8-ABAA-D5C5950BFAF4}" type="pres">
      <dgm:prSet presAssocID="{255A63F6-668D-4494-94B1-0B707FCCFF68}" presName="parentLeftMargin" presStyleLbl="node1" presStyleIdx="1" presStyleCnt="3"/>
      <dgm:spPr/>
    </dgm:pt>
    <dgm:pt modelId="{FF3D24AF-402D-4BF6-95D7-0AD81920FA35}" type="pres">
      <dgm:prSet presAssocID="{255A63F6-668D-4494-94B1-0B707FCCFF68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ADEB2A88-79C1-4D31-9335-CDD264DF0646}" type="pres">
      <dgm:prSet presAssocID="{255A63F6-668D-4494-94B1-0B707FCCFF68}" presName="negativeSpace" presStyleCnt="0"/>
      <dgm:spPr/>
    </dgm:pt>
    <dgm:pt modelId="{B7081CEF-F7CF-48AC-B5F6-65CC5A66E0DD}" type="pres">
      <dgm:prSet presAssocID="{255A63F6-668D-4494-94B1-0B707FCCFF68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DBB6D318-3BAB-4B5C-8BEA-097EA7FC2E9A}" type="presOf" srcId="{327D7F3A-AC30-4BEE-B4EC-5D3FE9140BF7}" destId="{85095F12-18EC-4206-9AC6-73B12730BB92}" srcOrd="0" destOrd="0" presId="urn:microsoft.com/office/officeart/2005/8/layout/list1"/>
    <dgm:cxn modelId="{C108043A-4A6C-4D1B-ACC0-0E109D237901}" type="presOf" srcId="{F73A5C5E-CC0C-48FE-87C2-D443EB4B69D5}" destId="{1C3E10CD-C539-49C3-8E14-2AA84F85912B}" srcOrd="1" destOrd="0" presId="urn:microsoft.com/office/officeart/2005/8/layout/list1"/>
    <dgm:cxn modelId="{30D4EB3B-FBB0-4FCE-A05C-1CE4DAE0E3AF}" type="presOf" srcId="{63836B51-FE1B-4EE1-966E-B49F5E42D41C}" destId="{0B9905FD-3539-478A-81C2-75EB185388BC}" srcOrd="0" destOrd="0" presId="urn:microsoft.com/office/officeart/2005/8/layout/list1"/>
    <dgm:cxn modelId="{EBE5273E-64C4-4032-8630-625E22DD688B}" srcId="{F73A5C5E-CC0C-48FE-87C2-D443EB4B69D5}" destId="{63836B51-FE1B-4EE1-966E-B49F5E42D41C}" srcOrd="0" destOrd="0" parTransId="{5E831CE1-A779-43BC-B155-AE1F8CFF63FA}" sibTransId="{195BC0A1-16EA-47DF-B3C3-4F05CE1696F6}"/>
    <dgm:cxn modelId="{707B0354-2744-47F5-BD95-D536265DC8BF}" type="presOf" srcId="{255A63F6-668D-4494-94B1-0B707FCCFF68}" destId="{FF3D24AF-402D-4BF6-95D7-0AD81920FA35}" srcOrd="1" destOrd="0" presId="urn:microsoft.com/office/officeart/2005/8/layout/list1"/>
    <dgm:cxn modelId="{0E641374-DC4D-4A26-9448-677893CE6BBD}" srcId="{B55D0BD0-0270-4D6D-8C7E-D26FA9D58C8F}" destId="{255A63F6-668D-4494-94B1-0B707FCCFF68}" srcOrd="2" destOrd="0" parTransId="{2FC4354A-B6A2-4C74-B5BE-1A07A2F91F63}" sibTransId="{AF11A68A-EF48-4A09-866E-7B6C112A6259}"/>
    <dgm:cxn modelId="{45E6535A-7914-42B1-BF5E-13AB070914EB}" srcId="{B55D0BD0-0270-4D6D-8C7E-D26FA9D58C8F}" destId="{F73A5C5E-CC0C-48FE-87C2-D443EB4B69D5}" srcOrd="1" destOrd="0" parTransId="{C41E6CA8-298E-466A-9304-C6898420A9EC}" sibTransId="{1F6BA7E2-96C7-4292-8A83-CEC6ABB82713}"/>
    <dgm:cxn modelId="{B5C9348F-E891-4E1C-8F55-E6FECA989C68}" srcId="{255A63F6-668D-4494-94B1-0B707FCCFF68}" destId="{445FE337-E0EA-42B4-8AB9-A8701B78B593}" srcOrd="0" destOrd="0" parTransId="{1712A0E0-9709-4BF7-AE22-B33530682B14}" sibTransId="{79C07444-833B-4B2C-A829-ABCB0F3DF743}"/>
    <dgm:cxn modelId="{BAE14F9B-CDDF-4117-94B9-8341BB4007F5}" srcId="{B55D0BD0-0270-4D6D-8C7E-D26FA9D58C8F}" destId="{FE1162C2-96DB-4253-BBCE-2D6750E2A8C8}" srcOrd="0" destOrd="0" parTransId="{39E55CEE-A62F-4E46-B4FB-0BD452CAE626}" sibTransId="{A9B31586-EA3E-4CA6-8025-EDFC5B82CABC}"/>
    <dgm:cxn modelId="{203D38B8-D997-4B95-B189-9A25F156F71C}" srcId="{FE1162C2-96DB-4253-BBCE-2D6750E2A8C8}" destId="{327D7F3A-AC30-4BEE-B4EC-5D3FE9140BF7}" srcOrd="0" destOrd="0" parTransId="{1F0DF4AE-1916-4B74-A2EE-1D73106705F7}" sibTransId="{3199C1C9-6606-4C29-80E5-B925CFE76B6D}"/>
    <dgm:cxn modelId="{062D03C1-49E1-4504-ACE5-A875B01C4250}" type="presOf" srcId="{445FE337-E0EA-42B4-8AB9-A8701B78B593}" destId="{B7081CEF-F7CF-48AC-B5F6-65CC5A66E0DD}" srcOrd="0" destOrd="0" presId="urn:microsoft.com/office/officeart/2005/8/layout/list1"/>
    <dgm:cxn modelId="{90B4C5DD-73C6-4FB7-8D7C-161C1CA14462}" type="presOf" srcId="{B55D0BD0-0270-4D6D-8C7E-D26FA9D58C8F}" destId="{F44DE11A-9330-47DB-97B4-1949A62E20AF}" srcOrd="0" destOrd="0" presId="urn:microsoft.com/office/officeart/2005/8/layout/list1"/>
    <dgm:cxn modelId="{9DA7CCDF-3196-4D79-B3E5-F29F91ED8B66}" type="presOf" srcId="{F73A5C5E-CC0C-48FE-87C2-D443EB4B69D5}" destId="{85B28B61-115D-492B-9017-986570E517B8}" srcOrd="0" destOrd="0" presId="urn:microsoft.com/office/officeart/2005/8/layout/list1"/>
    <dgm:cxn modelId="{FD008AE2-88DA-4DDB-A864-2B2D32359522}" type="presOf" srcId="{FE1162C2-96DB-4253-BBCE-2D6750E2A8C8}" destId="{9DB04CDF-39EC-4244-9F0B-26C223826E0F}" srcOrd="1" destOrd="0" presId="urn:microsoft.com/office/officeart/2005/8/layout/list1"/>
    <dgm:cxn modelId="{002C2AEC-A092-4E7B-B23E-666C261AB386}" type="presOf" srcId="{255A63F6-668D-4494-94B1-0B707FCCFF68}" destId="{D6C759BB-B4C7-4CB8-ABAA-D5C5950BFAF4}" srcOrd="0" destOrd="0" presId="urn:microsoft.com/office/officeart/2005/8/layout/list1"/>
    <dgm:cxn modelId="{4ACA98EC-174A-4EFC-B67D-D0580ACF60BE}" type="presOf" srcId="{FE1162C2-96DB-4253-BBCE-2D6750E2A8C8}" destId="{B9F2D4C1-4330-4462-B514-A37C47B6C8B9}" srcOrd="0" destOrd="0" presId="urn:microsoft.com/office/officeart/2005/8/layout/list1"/>
    <dgm:cxn modelId="{3C8FFD80-13F2-4E1B-9E3F-39E21FD731E7}" type="presParOf" srcId="{F44DE11A-9330-47DB-97B4-1949A62E20AF}" destId="{6D0CB8B5-EF9C-41A0-B00A-BB4B4939F53B}" srcOrd="0" destOrd="0" presId="urn:microsoft.com/office/officeart/2005/8/layout/list1"/>
    <dgm:cxn modelId="{E55B8B19-24BF-4012-B219-613566ED7647}" type="presParOf" srcId="{6D0CB8B5-EF9C-41A0-B00A-BB4B4939F53B}" destId="{B9F2D4C1-4330-4462-B514-A37C47B6C8B9}" srcOrd="0" destOrd="0" presId="urn:microsoft.com/office/officeart/2005/8/layout/list1"/>
    <dgm:cxn modelId="{8E86E082-0453-43DE-A908-F76E6A515D06}" type="presParOf" srcId="{6D0CB8B5-EF9C-41A0-B00A-BB4B4939F53B}" destId="{9DB04CDF-39EC-4244-9F0B-26C223826E0F}" srcOrd="1" destOrd="0" presId="urn:microsoft.com/office/officeart/2005/8/layout/list1"/>
    <dgm:cxn modelId="{47539883-9C82-4644-87CE-C2D8693B2D63}" type="presParOf" srcId="{F44DE11A-9330-47DB-97B4-1949A62E20AF}" destId="{B2CAC0A2-8164-45F4-AC2B-BCB89B7A66C7}" srcOrd="1" destOrd="0" presId="urn:microsoft.com/office/officeart/2005/8/layout/list1"/>
    <dgm:cxn modelId="{8CC65B8F-8097-4634-86E8-EBB1E4034CA9}" type="presParOf" srcId="{F44DE11A-9330-47DB-97B4-1949A62E20AF}" destId="{85095F12-18EC-4206-9AC6-73B12730BB92}" srcOrd="2" destOrd="0" presId="urn:microsoft.com/office/officeart/2005/8/layout/list1"/>
    <dgm:cxn modelId="{3AE88FE4-F315-4F96-90F0-70B23D45FAD7}" type="presParOf" srcId="{F44DE11A-9330-47DB-97B4-1949A62E20AF}" destId="{0A953A9E-4B50-4F08-AC85-1C8C85AA33E7}" srcOrd="3" destOrd="0" presId="urn:microsoft.com/office/officeart/2005/8/layout/list1"/>
    <dgm:cxn modelId="{76330FAA-F4DB-4E42-9377-18E740EB5B16}" type="presParOf" srcId="{F44DE11A-9330-47DB-97B4-1949A62E20AF}" destId="{4F6DD72E-D801-4A64-8EFC-BFF6321E20F2}" srcOrd="4" destOrd="0" presId="urn:microsoft.com/office/officeart/2005/8/layout/list1"/>
    <dgm:cxn modelId="{31A81BD6-1371-4FFD-9C15-9C1976819499}" type="presParOf" srcId="{4F6DD72E-D801-4A64-8EFC-BFF6321E20F2}" destId="{85B28B61-115D-492B-9017-986570E517B8}" srcOrd="0" destOrd="0" presId="urn:microsoft.com/office/officeart/2005/8/layout/list1"/>
    <dgm:cxn modelId="{43F25217-724B-4E6A-8410-28BFC4CEB54F}" type="presParOf" srcId="{4F6DD72E-D801-4A64-8EFC-BFF6321E20F2}" destId="{1C3E10CD-C539-49C3-8E14-2AA84F85912B}" srcOrd="1" destOrd="0" presId="urn:microsoft.com/office/officeart/2005/8/layout/list1"/>
    <dgm:cxn modelId="{472B559F-F608-4BE8-9152-42EC8BB2CBD0}" type="presParOf" srcId="{F44DE11A-9330-47DB-97B4-1949A62E20AF}" destId="{8FCF0CF4-B2C9-49D5-B22B-7EF483BF7C21}" srcOrd="5" destOrd="0" presId="urn:microsoft.com/office/officeart/2005/8/layout/list1"/>
    <dgm:cxn modelId="{39D79E30-E82B-4576-AC52-607753CFD8E0}" type="presParOf" srcId="{F44DE11A-9330-47DB-97B4-1949A62E20AF}" destId="{0B9905FD-3539-478A-81C2-75EB185388BC}" srcOrd="6" destOrd="0" presId="urn:microsoft.com/office/officeart/2005/8/layout/list1"/>
    <dgm:cxn modelId="{B730E24C-4EC4-4DE4-9DF3-1D46548C80DD}" type="presParOf" srcId="{F44DE11A-9330-47DB-97B4-1949A62E20AF}" destId="{DDEE9FB4-8189-406D-ABF6-8D655FA1A2B1}" srcOrd="7" destOrd="0" presId="urn:microsoft.com/office/officeart/2005/8/layout/list1"/>
    <dgm:cxn modelId="{6BC6D5F0-CEAD-4E16-8D33-1F29167FBDA2}" type="presParOf" srcId="{F44DE11A-9330-47DB-97B4-1949A62E20AF}" destId="{FA826DCF-19A1-4A81-AD19-AD50BB9658DC}" srcOrd="8" destOrd="0" presId="urn:microsoft.com/office/officeart/2005/8/layout/list1"/>
    <dgm:cxn modelId="{B23E933A-FC9C-441B-B4C7-AE4F68FBE751}" type="presParOf" srcId="{FA826DCF-19A1-4A81-AD19-AD50BB9658DC}" destId="{D6C759BB-B4C7-4CB8-ABAA-D5C5950BFAF4}" srcOrd="0" destOrd="0" presId="urn:microsoft.com/office/officeart/2005/8/layout/list1"/>
    <dgm:cxn modelId="{4B852A1D-833F-47DE-A65B-9471A10C480D}" type="presParOf" srcId="{FA826DCF-19A1-4A81-AD19-AD50BB9658DC}" destId="{FF3D24AF-402D-4BF6-95D7-0AD81920FA35}" srcOrd="1" destOrd="0" presId="urn:microsoft.com/office/officeart/2005/8/layout/list1"/>
    <dgm:cxn modelId="{6681034F-5309-4DA3-B2B1-C7F19D424CCE}" type="presParOf" srcId="{F44DE11A-9330-47DB-97B4-1949A62E20AF}" destId="{ADEB2A88-79C1-4D31-9335-CDD264DF0646}" srcOrd="9" destOrd="0" presId="urn:microsoft.com/office/officeart/2005/8/layout/list1"/>
    <dgm:cxn modelId="{8A53D095-B0C5-469E-A015-23EA525692B5}" type="presParOf" srcId="{F44DE11A-9330-47DB-97B4-1949A62E20AF}" destId="{B7081CEF-F7CF-48AC-B5F6-65CC5A66E0DD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84BF9F8-28DC-496F-979C-71CF711E7F3C}" type="doc">
      <dgm:prSet loTypeId="urn:microsoft.com/office/officeart/2005/8/layout/bProcess4" loCatId="process" qsTypeId="urn:microsoft.com/office/officeart/2005/8/quickstyle/simple1" qsCatId="simple" csTypeId="urn:microsoft.com/office/officeart/2005/8/colors/colorful3" csCatId="colorful"/>
      <dgm:spPr/>
      <dgm:t>
        <a:bodyPr/>
        <a:lstStyle/>
        <a:p>
          <a:endParaRPr lang="en-US"/>
        </a:p>
      </dgm:t>
    </dgm:pt>
    <dgm:pt modelId="{07970733-A137-4C37-89FF-2B2FEB0D03BF}">
      <dgm:prSet custT="1"/>
      <dgm:spPr/>
      <dgm:t>
        <a:bodyPr/>
        <a:lstStyle/>
        <a:p>
          <a:r>
            <a:rPr lang="it-IT" sz="1800" dirty="0">
              <a:latin typeface="Aptos" panose="020B0004020202020204" pitchFamily="34" charset="0"/>
            </a:rPr>
            <a:t>Socio-</a:t>
          </a:r>
          <a:r>
            <a:rPr lang="it-IT" sz="1800" dirty="0" err="1">
              <a:latin typeface="Aptos" panose="020B0004020202020204" pitchFamily="34" charset="0"/>
            </a:rPr>
            <a:t>anagraphic</a:t>
          </a:r>
          <a:r>
            <a:rPr lang="it-IT" sz="1800" dirty="0">
              <a:latin typeface="Aptos" panose="020B0004020202020204" pitchFamily="34" charset="0"/>
            </a:rPr>
            <a:t> data</a:t>
          </a:r>
          <a:endParaRPr lang="en-US" sz="1800" dirty="0">
            <a:latin typeface="Aptos" panose="020B0004020202020204" pitchFamily="34" charset="0"/>
          </a:endParaRPr>
        </a:p>
      </dgm:t>
    </dgm:pt>
    <dgm:pt modelId="{A4D12D28-8452-4DAE-892C-6065FBB0CA47}" type="parTrans" cxnId="{A7A46FE0-6054-4386-B4EE-D67367620024}">
      <dgm:prSet/>
      <dgm:spPr/>
      <dgm:t>
        <a:bodyPr/>
        <a:lstStyle/>
        <a:p>
          <a:endParaRPr lang="en-US" sz="1800">
            <a:latin typeface="Aptos" panose="020B0004020202020204" pitchFamily="34" charset="0"/>
          </a:endParaRPr>
        </a:p>
      </dgm:t>
    </dgm:pt>
    <dgm:pt modelId="{CB79D873-D315-42A4-9A3D-79B87B6E586E}" type="sibTrans" cxnId="{A7A46FE0-6054-4386-B4EE-D67367620024}">
      <dgm:prSet/>
      <dgm:spPr/>
      <dgm:t>
        <a:bodyPr/>
        <a:lstStyle/>
        <a:p>
          <a:endParaRPr lang="en-US" sz="1800">
            <a:latin typeface="Aptos" panose="020B0004020202020204" pitchFamily="34" charset="0"/>
          </a:endParaRPr>
        </a:p>
      </dgm:t>
    </dgm:pt>
    <dgm:pt modelId="{FE376EB2-48AD-4636-873A-C42361F57A66}">
      <dgm:prSet custT="1"/>
      <dgm:spPr/>
      <dgm:t>
        <a:bodyPr/>
        <a:lstStyle/>
        <a:p>
          <a:r>
            <a:rPr lang="it-IT" sz="1800" dirty="0">
              <a:latin typeface="Aptos" panose="020B0004020202020204" pitchFamily="34" charset="0"/>
            </a:rPr>
            <a:t>Support networks (</a:t>
          </a:r>
          <a:r>
            <a:rPr lang="it-IT" sz="1800" dirty="0" err="1">
              <a:latin typeface="Aptos" panose="020B0004020202020204" pitchFamily="34" charset="0"/>
            </a:rPr>
            <a:t>opportunities</a:t>
          </a:r>
          <a:r>
            <a:rPr lang="it-IT" sz="1800" dirty="0">
              <a:latin typeface="Aptos" panose="020B0004020202020204" pitchFamily="34" charset="0"/>
            </a:rPr>
            <a:t>)</a:t>
          </a:r>
          <a:r>
            <a:rPr lang="en-US" sz="1800" dirty="0">
              <a:latin typeface="Aptos" panose="020B0004020202020204" pitchFamily="34" charset="0"/>
            </a:rPr>
            <a:t> </a:t>
          </a:r>
        </a:p>
      </dgm:t>
    </dgm:pt>
    <dgm:pt modelId="{4FFEEAEA-BD17-483D-8A64-359A1B69B8DE}" type="parTrans" cxnId="{2FD720A2-B9A9-4794-84D8-13F83D3A341C}">
      <dgm:prSet/>
      <dgm:spPr/>
      <dgm:t>
        <a:bodyPr/>
        <a:lstStyle/>
        <a:p>
          <a:endParaRPr lang="en-US" sz="1800">
            <a:latin typeface="Aptos" panose="020B0004020202020204" pitchFamily="34" charset="0"/>
          </a:endParaRPr>
        </a:p>
      </dgm:t>
    </dgm:pt>
    <dgm:pt modelId="{30775E99-EDB3-4D36-99D0-567225975088}" type="sibTrans" cxnId="{2FD720A2-B9A9-4794-84D8-13F83D3A341C}">
      <dgm:prSet/>
      <dgm:spPr/>
      <dgm:t>
        <a:bodyPr/>
        <a:lstStyle/>
        <a:p>
          <a:endParaRPr lang="en-US" sz="1800">
            <a:latin typeface="Aptos" panose="020B0004020202020204" pitchFamily="34" charset="0"/>
          </a:endParaRPr>
        </a:p>
      </dgm:t>
    </dgm:pt>
    <dgm:pt modelId="{0A4237BF-4E8D-442A-AE7E-0BC6F5D245C1}">
      <dgm:prSet custT="1"/>
      <dgm:spPr/>
      <dgm:t>
        <a:bodyPr/>
        <a:lstStyle/>
        <a:p>
          <a:r>
            <a:rPr lang="en-US" sz="1800" dirty="0">
              <a:latin typeface="Aptos" panose="020B0004020202020204" pitchFamily="34" charset="0"/>
            </a:rPr>
            <a:t>Resources that enable professionals to carry out targeted empowerment interventions (opportunities) only professionals</a:t>
          </a:r>
        </a:p>
      </dgm:t>
    </dgm:pt>
    <dgm:pt modelId="{EB8752F7-9CB8-482B-B8A5-C22400620189}" type="parTrans" cxnId="{72EE685B-864C-42B6-906A-EA40E80D2C7D}">
      <dgm:prSet/>
      <dgm:spPr/>
      <dgm:t>
        <a:bodyPr/>
        <a:lstStyle/>
        <a:p>
          <a:endParaRPr lang="en-US" sz="1800">
            <a:latin typeface="Aptos" panose="020B0004020202020204" pitchFamily="34" charset="0"/>
          </a:endParaRPr>
        </a:p>
      </dgm:t>
    </dgm:pt>
    <dgm:pt modelId="{1F9AC775-6C71-4E64-9E30-04DE73AF8829}" type="sibTrans" cxnId="{72EE685B-864C-42B6-906A-EA40E80D2C7D}">
      <dgm:prSet/>
      <dgm:spPr/>
      <dgm:t>
        <a:bodyPr/>
        <a:lstStyle/>
        <a:p>
          <a:endParaRPr lang="en-US" sz="1800">
            <a:latin typeface="Aptos" panose="020B0004020202020204" pitchFamily="34" charset="0"/>
          </a:endParaRPr>
        </a:p>
      </dgm:t>
    </dgm:pt>
    <dgm:pt modelId="{3F19193E-9FE9-4BD4-A780-0FA70DFA6689}">
      <dgm:prSet custT="1"/>
      <dgm:spPr/>
      <dgm:t>
        <a:bodyPr/>
        <a:lstStyle/>
        <a:p>
          <a:r>
            <a:rPr lang="it-IT" sz="1800" dirty="0">
              <a:latin typeface="Aptos" panose="020B0004020202020204" pitchFamily="34" charset="0"/>
            </a:rPr>
            <a:t>How to </a:t>
          </a:r>
          <a:r>
            <a:rPr lang="it-IT" sz="1800" dirty="0" err="1">
              <a:latin typeface="Aptos" panose="020B0004020202020204" pitchFamily="34" charset="0"/>
            </a:rPr>
            <a:t>spent</a:t>
          </a:r>
          <a:r>
            <a:rPr lang="it-IT" sz="1800" dirty="0">
              <a:latin typeface="Aptos" panose="020B0004020202020204" pitchFamily="34" charset="0"/>
            </a:rPr>
            <a:t> </a:t>
          </a:r>
          <a:r>
            <a:rPr lang="it-IT" sz="1800" dirty="0" err="1">
              <a:latin typeface="Aptos" panose="020B0004020202020204" pitchFamily="34" charset="0"/>
            </a:rPr>
            <a:t>my</a:t>
          </a:r>
          <a:r>
            <a:rPr lang="it-IT" sz="1800" dirty="0">
              <a:latin typeface="Aptos" panose="020B0004020202020204" pitchFamily="34" charset="0"/>
            </a:rPr>
            <a:t> time (</a:t>
          </a:r>
          <a:r>
            <a:rPr lang="it-IT" sz="1800" dirty="0" err="1">
              <a:latin typeface="Aptos" panose="020B0004020202020204" pitchFamily="34" charset="0"/>
            </a:rPr>
            <a:t>outcomes</a:t>
          </a:r>
          <a:r>
            <a:rPr lang="it-IT" sz="1800" dirty="0">
              <a:latin typeface="Aptos" panose="020B0004020202020204" pitchFamily="34" charset="0"/>
            </a:rPr>
            <a:t>) </a:t>
          </a:r>
          <a:r>
            <a:rPr lang="it-IT" sz="1800" dirty="0" err="1">
              <a:latin typeface="Aptos" panose="020B0004020202020204" pitchFamily="34" charset="0"/>
            </a:rPr>
            <a:t>only</a:t>
          </a:r>
          <a:r>
            <a:rPr lang="it-IT" sz="1800" dirty="0">
              <a:latin typeface="Aptos" panose="020B0004020202020204" pitchFamily="34" charset="0"/>
            </a:rPr>
            <a:t> </a:t>
          </a:r>
          <a:r>
            <a:rPr lang="it-IT" sz="1800" dirty="0" err="1">
              <a:latin typeface="Aptos" panose="020B0004020202020204" pitchFamily="34" charset="0"/>
            </a:rPr>
            <a:t>young</a:t>
          </a:r>
          <a:r>
            <a:rPr lang="it-IT" sz="1800" dirty="0">
              <a:latin typeface="Aptos" panose="020B0004020202020204" pitchFamily="34" charset="0"/>
            </a:rPr>
            <a:t> people</a:t>
          </a:r>
          <a:endParaRPr lang="en-US" sz="1800" dirty="0">
            <a:latin typeface="Aptos" panose="020B0004020202020204" pitchFamily="34" charset="0"/>
          </a:endParaRPr>
        </a:p>
      </dgm:t>
    </dgm:pt>
    <dgm:pt modelId="{D0589E00-532A-43B1-9538-635BDBC87829}" type="parTrans" cxnId="{71282E2B-E726-4DAF-AB30-88FEEC2B9040}">
      <dgm:prSet/>
      <dgm:spPr/>
      <dgm:t>
        <a:bodyPr/>
        <a:lstStyle/>
        <a:p>
          <a:endParaRPr lang="en-US" sz="1800">
            <a:latin typeface="Aptos" panose="020B0004020202020204" pitchFamily="34" charset="0"/>
          </a:endParaRPr>
        </a:p>
      </dgm:t>
    </dgm:pt>
    <dgm:pt modelId="{F4C7139B-F24F-4331-A753-D4DA39181CD5}" type="sibTrans" cxnId="{71282E2B-E726-4DAF-AB30-88FEEC2B9040}">
      <dgm:prSet/>
      <dgm:spPr/>
      <dgm:t>
        <a:bodyPr/>
        <a:lstStyle/>
        <a:p>
          <a:endParaRPr lang="en-US" sz="1800">
            <a:latin typeface="Aptos" panose="020B0004020202020204" pitchFamily="34" charset="0"/>
          </a:endParaRPr>
        </a:p>
      </dgm:t>
    </dgm:pt>
    <dgm:pt modelId="{636C34B1-B70E-4D0C-9742-6FFA8521F7E6}">
      <dgm:prSet custT="1"/>
      <dgm:spPr/>
      <dgm:t>
        <a:bodyPr/>
        <a:lstStyle/>
        <a:p>
          <a:r>
            <a:rPr lang="it-IT" sz="1800" dirty="0" err="1">
              <a:latin typeface="Aptos" panose="020B0004020202020204" pitchFamily="34" charset="0"/>
            </a:rPr>
            <a:t>Service’s</a:t>
          </a:r>
          <a:r>
            <a:rPr lang="it-IT" sz="1800" dirty="0">
              <a:latin typeface="Aptos" panose="020B0004020202020204" pitchFamily="34" charset="0"/>
            </a:rPr>
            <a:t> </a:t>
          </a:r>
          <a:r>
            <a:rPr lang="it-IT" sz="1800" dirty="0" err="1">
              <a:latin typeface="Aptos" panose="020B0004020202020204" pitchFamily="34" charset="0"/>
            </a:rPr>
            <a:t>relationship</a:t>
          </a:r>
          <a:r>
            <a:rPr lang="it-IT" sz="1800" dirty="0">
              <a:latin typeface="Aptos" panose="020B0004020202020204" pitchFamily="34" charset="0"/>
            </a:rPr>
            <a:t> (</a:t>
          </a:r>
          <a:r>
            <a:rPr lang="it-IT" sz="1800" dirty="0" err="1">
              <a:latin typeface="Aptos" panose="020B0004020202020204" pitchFamily="34" charset="0"/>
            </a:rPr>
            <a:t>outcomes</a:t>
          </a:r>
          <a:r>
            <a:rPr lang="it-IT" sz="1800" dirty="0">
              <a:latin typeface="Aptos" panose="020B0004020202020204" pitchFamily="34" charset="0"/>
            </a:rPr>
            <a:t>)</a:t>
          </a:r>
          <a:endParaRPr lang="en-US" sz="1800" dirty="0">
            <a:latin typeface="Aptos" panose="020B0004020202020204" pitchFamily="34" charset="0"/>
          </a:endParaRPr>
        </a:p>
      </dgm:t>
    </dgm:pt>
    <dgm:pt modelId="{7B9CD16A-E661-44F1-AC85-21ACD04642AF}" type="parTrans" cxnId="{24E37005-CEF6-43D0-87C5-F8457D594823}">
      <dgm:prSet/>
      <dgm:spPr/>
      <dgm:t>
        <a:bodyPr/>
        <a:lstStyle/>
        <a:p>
          <a:endParaRPr lang="en-US" sz="1800">
            <a:latin typeface="Aptos" panose="020B0004020202020204" pitchFamily="34" charset="0"/>
          </a:endParaRPr>
        </a:p>
      </dgm:t>
    </dgm:pt>
    <dgm:pt modelId="{33C2F3C1-0AEE-4586-8F34-2F598D8343D4}" type="sibTrans" cxnId="{24E37005-CEF6-43D0-87C5-F8457D594823}">
      <dgm:prSet/>
      <dgm:spPr/>
      <dgm:t>
        <a:bodyPr/>
        <a:lstStyle/>
        <a:p>
          <a:endParaRPr lang="en-US" sz="1800">
            <a:latin typeface="Aptos" panose="020B0004020202020204" pitchFamily="34" charset="0"/>
          </a:endParaRPr>
        </a:p>
      </dgm:t>
    </dgm:pt>
    <dgm:pt modelId="{FE2271C3-B96B-487E-BAE3-8AF37C6AED80}">
      <dgm:prSet custT="1"/>
      <dgm:spPr/>
      <dgm:t>
        <a:bodyPr/>
        <a:lstStyle/>
        <a:p>
          <a:r>
            <a:rPr lang="it-IT" sz="1800" dirty="0" err="1">
              <a:latin typeface="Aptos" panose="020B0004020202020204" pitchFamily="34" charset="0"/>
            </a:rPr>
            <a:t>Psycological</a:t>
          </a:r>
          <a:r>
            <a:rPr lang="it-IT" sz="1800" dirty="0">
              <a:latin typeface="Aptos" panose="020B0004020202020204" pitchFamily="34" charset="0"/>
            </a:rPr>
            <a:t> and </a:t>
          </a:r>
          <a:r>
            <a:rPr lang="it-IT" sz="1800" dirty="0" err="1">
              <a:latin typeface="Aptos" panose="020B0004020202020204" pitchFamily="34" charset="0"/>
            </a:rPr>
            <a:t>Mental</a:t>
          </a:r>
          <a:r>
            <a:rPr lang="it-IT" sz="1800" dirty="0">
              <a:latin typeface="Aptos" panose="020B0004020202020204" pitchFamily="34" charset="0"/>
            </a:rPr>
            <a:t> Health </a:t>
          </a:r>
          <a:r>
            <a:rPr lang="it-IT" sz="1800" dirty="0" err="1">
              <a:latin typeface="Aptos" panose="020B0004020202020204" pitchFamily="34" charset="0"/>
            </a:rPr>
            <a:t>perception</a:t>
          </a:r>
          <a:r>
            <a:rPr lang="it-IT" sz="1800" dirty="0">
              <a:latin typeface="Aptos" panose="020B0004020202020204" pitchFamily="34" charset="0"/>
            </a:rPr>
            <a:t> (</a:t>
          </a:r>
          <a:r>
            <a:rPr lang="it-IT" sz="1800" dirty="0" err="1">
              <a:latin typeface="Aptos" panose="020B0004020202020204" pitchFamily="34" charset="0"/>
            </a:rPr>
            <a:t>outcomes</a:t>
          </a:r>
          <a:r>
            <a:rPr lang="it-IT" sz="1800" dirty="0">
              <a:latin typeface="Aptos" panose="020B0004020202020204" pitchFamily="34" charset="0"/>
            </a:rPr>
            <a:t>) </a:t>
          </a:r>
          <a:r>
            <a:rPr lang="it-IT" sz="1800" dirty="0" err="1">
              <a:latin typeface="Aptos" panose="020B0004020202020204" pitchFamily="34" charset="0"/>
            </a:rPr>
            <a:t>only</a:t>
          </a:r>
          <a:r>
            <a:rPr lang="it-IT" sz="1800" dirty="0">
              <a:latin typeface="Aptos" panose="020B0004020202020204" pitchFamily="34" charset="0"/>
            </a:rPr>
            <a:t> </a:t>
          </a:r>
          <a:r>
            <a:rPr lang="it-IT" sz="1800" dirty="0" err="1">
              <a:latin typeface="Aptos" panose="020B0004020202020204" pitchFamily="34" charset="0"/>
            </a:rPr>
            <a:t>young</a:t>
          </a:r>
          <a:r>
            <a:rPr lang="it-IT" sz="1800" dirty="0">
              <a:latin typeface="Aptos" panose="020B0004020202020204" pitchFamily="34" charset="0"/>
            </a:rPr>
            <a:t> people</a:t>
          </a:r>
          <a:endParaRPr lang="en-US" sz="1800" dirty="0">
            <a:latin typeface="Aptos" panose="020B0004020202020204" pitchFamily="34" charset="0"/>
          </a:endParaRPr>
        </a:p>
      </dgm:t>
    </dgm:pt>
    <dgm:pt modelId="{B533D443-45E2-43DB-9A4D-73177381F9C7}" type="parTrans" cxnId="{2281390F-D6C2-4A51-B636-ED42834363CB}">
      <dgm:prSet/>
      <dgm:spPr/>
      <dgm:t>
        <a:bodyPr/>
        <a:lstStyle/>
        <a:p>
          <a:endParaRPr lang="en-US" sz="1800">
            <a:latin typeface="Aptos" panose="020B0004020202020204" pitchFamily="34" charset="0"/>
          </a:endParaRPr>
        </a:p>
      </dgm:t>
    </dgm:pt>
    <dgm:pt modelId="{BBDC1728-841D-4533-8ED2-629D12263454}" type="sibTrans" cxnId="{2281390F-D6C2-4A51-B636-ED42834363CB}">
      <dgm:prSet/>
      <dgm:spPr/>
      <dgm:t>
        <a:bodyPr/>
        <a:lstStyle/>
        <a:p>
          <a:endParaRPr lang="en-US" sz="1800">
            <a:latin typeface="Aptos" panose="020B0004020202020204" pitchFamily="34" charset="0"/>
          </a:endParaRPr>
        </a:p>
      </dgm:t>
    </dgm:pt>
    <dgm:pt modelId="{162E229B-911C-41E3-958D-F02E3119CC9B}">
      <dgm:prSet custT="1"/>
      <dgm:spPr/>
      <dgm:t>
        <a:bodyPr/>
        <a:lstStyle/>
        <a:p>
          <a:r>
            <a:rPr lang="it-IT" sz="1800" dirty="0">
              <a:latin typeface="Aptos" panose="020B0004020202020204" pitchFamily="34" charset="0"/>
            </a:rPr>
            <a:t>Future </a:t>
          </a:r>
          <a:r>
            <a:rPr lang="it-IT" sz="1800" dirty="0" err="1">
              <a:latin typeface="Aptos" panose="020B0004020202020204" pitchFamily="34" charset="0"/>
            </a:rPr>
            <a:t>perspectives</a:t>
          </a:r>
          <a:r>
            <a:rPr lang="it-IT" sz="1800" dirty="0">
              <a:latin typeface="Aptos" panose="020B0004020202020204" pitchFamily="34" charset="0"/>
            </a:rPr>
            <a:t> (</a:t>
          </a:r>
          <a:r>
            <a:rPr lang="it-IT" sz="1800" dirty="0" err="1">
              <a:latin typeface="Aptos" panose="020B0004020202020204" pitchFamily="34" charset="0"/>
            </a:rPr>
            <a:t>perspectives</a:t>
          </a:r>
          <a:r>
            <a:rPr lang="it-IT" sz="1800" dirty="0">
              <a:latin typeface="Aptos" panose="020B0004020202020204" pitchFamily="34" charset="0"/>
            </a:rPr>
            <a:t>)</a:t>
          </a:r>
          <a:endParaRPr lang="en-US" sz="1800" dirty="0">
            <a:latin typeface="Aptos" panose="020B0004020202020204" pitchFamily="34" charset="0"/>
          </a:endParaRPr>
        </a:p>
      </dgm:t>
    </dgm:pt>
    <dgm:pt modelId="{BF1C04D6-E7D2-4CDF-B51C-659FF2FA54FF}" type="parTrans" cxnId="{9EC52E59-4DDD-4D72-BDAC-D84551744B0D}">
      <dgm:prSet/>
      <dgm:spPr/>
      <dgm:t>
        <a:bodyPr/>
        <a:lstStyle/>
        <a:p>
          <a:endParaRPr lang="en-US" sz="1800">
            <a:latin typeface="Aptos" panose="020B0004020202020204" pitchFamily="34" charset="0"/>
          </a:endParaRPr>
        </a:p>
      </dgm:t>
    </dgm:pt>
    <dgm:pt modelId="{54F5E451-74D1-409A-A2E1-C4404C6465B0}" type="sibTrans" cxnId="{9EC52E59-4DDD-4D72-BDAC-D84551744B0D}">
      <dgm:prSet/>
      <dgm:spPr/>
      <dgm:t>
        <a:bodyPr/>
        <a:lstStyle/>
        <a:p>
          <a:endParaRPr lang="en-US" sz="1800">
            <a:latin typeface="Aptos" panose="020B0004020202020204" pitchFamily="34" charset="0"/>
          </a:endParaRPr>
        </a:p>
      </dgm:t>
    </dgm:pt>
    <dgm:pt modelId="{607458A0-91D5-4542-BDA1-C1200FCC49E2}">
      <dgm:prSet custT="1"/>
      <dgm:spPr/>
      <dgm:t>
        <a:bodyPr/>
        <a:lstStyle/>
        <a:p>
          <a:r>
            <a:rPr lang="it-IT" sz="1800" dirty="0">
              <a:latin typeface="Aptos" panose="020B0004020202020204" pitchFamily="34" charset="0"/>
            </a:rPr>
            <a:t>-  </a:t>
          </a:r>
          <a:r>
            <a:rPr lang="it-IT" sz="1800" dirty="0" err="1">
              <a:latin typeface="Aptos" panose="020B0004020202020204" pitchFamily="34" charset="0"/>
            </a:rPr>
            <a:t>Main</a:t>
          </a:r>
          <a:r>
            <a:rPr lang="it-IT" sz="1800" dirty="0">
              <a:latin typeface="Aptos" panose="020B0004020202020204" pitchFamily="34" charset="0"/>
            </a:rPr>
            <a:t> </a:t>
          </a:r>
          <a:r>
            <a:rPr lang="it-IT" sz="1800" dirty="0" err="1">
              <a:latin typeface="Aptos" panose="020B0004020202020204" pitchFamily="34" charset="0"/>
            </a:rPr>
            <a:t>obstacle</a:t>
          </a:r>
          <a:r>
            <a:rPr lang="it-IT" sz="1800" dirty="0">
              <a:latin typeface="Aptos" panose="020B0004020202020204" pitchFamily="34" charset="0"/>
            </a:rPr>
            <a:t> to self-</a:t>
          </a:r>
          <a:r>
            <a:rPr lang="it-IT" sz="1800" dirty="0" err="1">
              <a:latin typeface="Aptos" panose="020B0004020202020204" pitchFamily="34" charset="0"/>
            </a:rPr>
            <a:t>realization</a:t>
          </a:r>
          <a:r>
            <a:rPr lang="it-IT" sz="1800" dirty="0">
              <a:latin typeface="Aptos" panose="020B0004020202020204" pitchFamily="34" charset="0"/>
            </a:rPr>
            <a:t> (</a:t>
          </a:r>
          <a:r>
            <a:rPr lang="it-IT" sz="1800" dirty="0" err="1">
              <a:latin typeface="Aptos" panose="020B0004020202020204" pitchFamily="34" charset="0"/>
            </a:rPr>
            <a:t>perspectives</a:t>
          </a:r>
          <a:r>
            <a:rPr lang="it-IT" sz="1800" dirty="0">
              <a:latin typeface="Aptos" panose="020B0004020202020204" pitchFamily="34" charset="0"/>
            </a:rPr>
            <a:t>) </a:t>
          </a:r>
          <a:r>
            <a:rPr lang="it-IT" sz="1800" dirty="0" err="1">
              <a:latin typeface="Aptos" panose="020B0004020202020204" pitchFamily="34" charset="0"/>
            </a:rPr>
            <a:t>only</a:t>
          </a:r>
          <a:r>
            <a:rPr lang="it-IT" sz="1800" dirty="0">
              <a:latin typeface="Aptos" panose="020B0004020202020204" pitchFamily="34" charset="0"/>
            </a:rPr>
            <a:t> </a:t>
          </a:r>
          <a:r>
            <a:rPr lang="it-IT" sz="1800" dirty="0" err="1">
              <a:latin typeface="Aptos" panose="020B0004020202020204" pitchFamily="34" charset="0"/>
            </a:rPr>
            <a:t>young</a:t>
          </a:r>
          <a:r>
            <a:rPr lang="it-IT" sz="1800" dirty="0">
              <a:latin typeface="Aptos" panose="020B0004020202020204" pitchFamily="34" charset="0"/>
            </a:rPr>
            <a:t> people</a:t>
          </a:r>
          <a:endParaRPr lang="en-US" sz="1800" dirty="0">
            <a:latin typeface="Aptos" panose="020B0004020202020204" pitchFamily="34" charset="0"/>
          </a:endParaRPr>
        </a:p>
      </dgm:t>
    </dgm:pt>
    <dgm:pt modelId="{10F6770A-6557-409C-AA92-9FE1C24BED6A}" type="parTrans" cxnId="{B31ACEF1-E346-44EC-8A2D-660D14178F7D}">
      <dgm:prSet/>
      <dgm:spPr/>
      <dgm:t>
        <a:bodyPr/>
        <a:lstStyle/>
        <a:p>
          <a:endParaRPr lang="en-US" sz="1800">
            <a:latin typeface="Aptos" panose="020B0004020202020204" pitchFamily="34" charset="0"/>
          </a:endParaRPr>
        </a:p>
      </dgm:t>
    </dgm:pt>
    <dgm:pt modelId="{2A32701B-5580-4FF6-9033-FBA33604DDEC}" type="sibTrans" cxnId="{B31ACEF1-E346-44EC-8A2D-660D14178F7D}">
      <dgm:prSet/>
      <dgm:spPr/>
      <dgm:t>
        <a:bodyPr/>
        <a:lstStyle/>
        <a:p>
          <a:endParaRPr lang="en-US" sz="1800">
            <a:latin typeface="Aptos" panose="020B0004020202020204" pitchFamily="34" charset="0"/>
          </a:endParaRPr>
        </a:p>
      </dgm:t>
    </dgm:pt>
    <dgm:pt modelId="{EDF19441-A49A-496C-A3EB-6E59AD3C1B6C}">
      <dgm:prSet custT="1"/>
      <dgm:spPr/>
      <dgm:t>
        <a:bodyPr/>
        <a:lstStyle/>
        <a:p>
          <a:r>
            <a:rPr lang="it-IT" sz="1800" dirty="0" err="1">
              <a:latin typeface="Aptos" panose="020B0004020202020204" pitchFamily="34" charset="0"/>
            </a:rPr>
            <a:t>What</a:t>
          </a:r>
          <a:r>
            <a:rPr lang="it-IT" sz="1800" dirty="0">
              <a:latin typeface="Aptos" panose="020B0004020202020204" pitchFamily="34" charset="0"/>
            </a:rPr>
            <a:t> the </a:t>
          </a:r>
          <a:r>
            <a:rPr lang="it-IT" sz="1800" dirty="0" err="1">
              <a:latin typeface="Aptos" panose="020B0004020202020204" pitchFamily="34" charset="0"/>
            </a:rPr>
            <a:t>sense</a:t>
          </a:r>
          <a:r>
            <a:rPr lang="it-IT" sz="1800" dirty="0">
              <a:latin typeface="Aptos" panose="020B0004020202020204" pitchFamily="34" charset="0"/>
            </a:rPr>
            <a:t> of community </a:t>
          </a:r>
          <a:r>
            <a:rPr lang="it-IT" sz="1800" dirty="0" err="1">
              <a:latin typeface="Aptos" panose="020B0004020202020204" pitchFamily="34" charset="0"/>
            </a:rPr>
            <a:t>means</a:t>
          </a:r>
          <a:r>
            <a:rPr lang="it-IT" sz="1800" dirty="0">
              <a:latin typeface="Aptos" panose="020B0004020202020204" pitchFamily="34" charset="0"/>
            </a:rPr>
            <a:t>? </a:t>
          </a:r>
          <a:endParaRPr lang="en-US" sz="1800" dirty="0">
            <a:latin typeface="Aptos" panose="020B0004020202020204" pitchFamily="34" charset="0"/>
          </a:endParaRPr>
        </a:p>
      </dgm:t>
    </dgm:pt>
    <dgm:pt modelId="{A13060B4-DF20-4FB7-8B9F-329A1220B898}" type="parTrans" cxnId="{1339D0FD-8937-4A35-B422-1A0BFB9E9161}">
      <dgm:prSet/>
      <dgm:spPr/>
      <dgm:t>
        <a:bodyPr/>
        <a:lstStyle/>
        <a:p>
          <a:endParaRPr lang="en-US" sz="1800">
            <a:latin typeface="Aptos" panose="020B0004020202020204" pitchFamily="34" charset="0"/>
          </a:endParaRPr>
        </a:p>
      </dgm:t>
    </dgm:pt>
    <dgm:pt modelId="{623D4061-39DD-43A4-8E15-31410FFF2DE9}" type="sibTrans" cxnId="{1339D0FD-8937-4A35-B422-1A0BFB9E9161}">
      <dgm:prSet/>
      <dgm:spPr/>
      <dgm:t>
        <a:bodyPr/>
        <a:lstStyle/>
        <a:p>
          <a:endParaRPr lang="en-US" sz="1800">
            <a:latin typeface="Aptos" panose="020B0004020202020204" pitchFamily="34" charset="0"/>
          </a:endParaRPr>
        </a:p>
      </dgm:t>
    </dgm:pt>
    <dgm:pt modelId="{01978D32-E5D1-4921-850F-BC1308A320FC}" type="pres">
      <dgm:prSet presAssocID="{584BF9F8-28DC-496F-979C-71CF711E7F3C}" presName="Name0" presStyleCnt="0">
        <dgm:presLayoutVars>
          <dgm:dir/>
          <dgm:resizeHandles/>
        </dgm:presLayoutVars>
      </dgm:prSet>
      <dgm:spPr/>
    </dgm:pt>
    <dgm:pt modelId="{FD922DE8-7B66-4733-ACFB-D9971C5D1DEE}" type="pres">
      <dgm:prSet presAssocID="{07970733-A137-4C37-89FF-2B2FEB0D03BF}" presName="compNode" presStyleCnt="0"/>
      <dgm:spPr/>
    </dgm:pt>
    <dgm:pt modelId="{6A31B83D-6810-477E-B8AE-B9B18B8E20FC}" type="pres">
      <dgm:prSet presAssocID="{07970733-A137-4C37-89FF-2B2FEB0D03BF}" presName="dummyConnPt" presStyleCnt="0"/>
      <dgm:spPr/>
    </dgm:pt>
    <dgm:pt modelId="{CAD2941D-52A9-4C09-AC9A-6C6BA3EEB035}" type="pres">
      <dgm:prSet presAssocID="{07970733-A137-4C37-89FF-2B2FEB0D03BF}" presName="node" presStyleLbl="node1" presStyleIdx="0" presStyleCnt="9">
        <dgm:presLayoutVars>
          <dgm:bulletEnabled val="1"/>
        </dgm:presLayoutVars>
      </dgm:prSet>
      <dgm:spPr/>
    </dgm:pt>
    <dgm:pt modelId="{94DEC2AC-C604-438B-A6EB-84FDEBBA016D}" type="pres">
      <dgm:prSet presAssocID="{CB79D873-D315-42A4-9A3D-79B87B6E586E}" presName="sibTrans" presStyleLbl="bgSibTrans2D1" presStyleIdx="0" presStyleCnt="8"/>
      <dgm:spPr/>
    </dgm:pt>
    <dgm:pt modelId="{4A33F4A2-6A60-4402-9FBF-B17DBF03BB1F}" type="pres">
      <dgm:prSet presAssocID="{FE376EB2-48AD-4636-873A-C42361F57A66}" presName="compNode" presStyleCnt="0"/>
      <dgm:spPr/>
    </dgm:pt>
    <dgm:pt modelId="{E438188A-8AAF-4AE7-B954-BC2427E42D01}" type="pres">
      <dgm:prSet presAssocID="{FE376EB2-48AD-4636-873A-C42361F57A66}" presName="dummyConnPt" presStyleCnt="0"/>
      <dgm:spPr/>
    </dgm:pt>
    <dgm:pt modelId="{C9DA952D-6839-4C11-BEAC-701D55B2287C}" type="pres">
      <dgm:prSet presAssocID="{FE376EB2-48AD-4636-873A-C42361F57A66}" presName="node" presStyleLbl="node1" presStyleIdx="1" presStyleCnt="9">
        <dgm:presLayoutVars>
          <dgm:bulletEnabled val="1"/>
        </dgm:presLayoutVars>
      </dgm:prSet>
      <dgm:spPr/>
    </dgm:pt>
    <dgm:pt modelId="{A85C88CC-48AA-40C4-8201-B9DC9D68ACE4}" type="pres">
      <dgm:prSet presAssocID="{30775E99-EDB3-4D36-99D0-567225975088}" presName="sibTrans" presStyleLbl="bgSibTrans2D1" presStyleIdx="1" presStyleCnt="8"/>
      <dgm:spPr/>
    </dgm:pt>
    <dgm:pt modelId="{BC59AD68-D21A-4000-92CC-30C997FCE88A}" type="pres">
      <dgm:prSet presAssocID="{0A4237BF-4E8D-442A-AE7E-0BC6F5D245C1}" presName="compNode" presStyleCnt="0"/>
      <dgm:spPr/>
    </dgm:pt>
    <dgm:pt modelId="{418960D8-2E53-41EA-9FE5-A240121B5F72}" type="pres">
      <dgm:prSet presAssocID="{0A4237BF-4E8D-442A-AE7E-0BC6F5D245C1}" presName="dummyConnPt" presStyleCnt="0"/>
      <dgm:spPr/>
    </dgm:pt>
    <dgm:pt modelId="{94CBC394-ED28-4474-8658-B123B2A1D41C}" type="pres">
      <dgm:prSet presAssocID="{0A4237BF-4E8D-442A-AE7E-0BC6F5D245C1}" presName="node" presStyleLbl="node1" presStyleIdx="2" presStyleCnt="9">
        <dgm:presLayoutVars>
          <dgm:bulletEnabled val="1"/>
        </dgm:presLayoutVars>
      </dgm:prSet>
      <dgm:spPr/>
    </dgm:pt>
    <dgm:pt modelId="{C22C582D-3868-48FE-8974-68405F9ADF33}" type="pres">
      <dgm:prSet presAssocID="{1F9AC775-6C71-4E64-9E30-04DE73AF8829}" presName="sibTrans" presStyleLbl="bgSibTrans2D1" presStyleIdx="2" presStyleCnt="8"/>
      <dgm:spPr/>
    </dgm:pt>
    <dgm:pt modelId="{18297647-1953-4193-A495-C7AC7E3D13DB}" type="pres">
      <dgm:prSet presAssocID="{3F19193E-9FE9-4BD4-A780-0FA70DFA6689}" presName="compNode" presStyleCnt="0"/>
      <dgm:spPr/>
    </dgm:pt>
    <dgm:pt modelId="{B25FF778-13F1-4334-B0F3-4DFDE8F62748}" type="pres">
      <dgm:prSet presAssocID="{3F19193E-9FE9-4BD4-A780-0FA70DFA6689}" presName="dummyConnPt" presStyleCnt="0"/>
      <dgm:spPr/>
    </dgm:pt>
    <dgm:pt modelId="{F3B89E5D-5FE5-47B0-95A6-0612C7470C16}" type="pres">
      <dgm:prSet presAssocID="{3F19193E-9FE9-4BD4-A780-0FA70DFA6689}" presName="node" presStyleLbl="node1" presStyleIdx="3" presStyleCnt="9">
        <dgm:presLayoutVars>
          <dgm:bulletEnabled val="1"/>
        </dgm:presLayoutVars>
      </dgm:prSet>
      <dgm:spPr/>
    </dgm:pt>
    <dgm:pt modelId="{37671137-9E3A-41E8-9425-3BF8793BFAF3}" type="pres">
      <dgm:prSet presAssocID="{F4C7139B-F24F-4331-A753-D4DA39181CD5}" presName="sibTrans" presStyleLbl="bgSibTrans2D1" presStyleIdx="3" presStyleCnt="8"/>
      <dgm:spPr/>
    </dgm:pt>
    <dgm:pt modelId="{5A552CBD-3FFD-430F-BE04-F6501CEC860E}" type="pres">
      <dgm:prSet presAssocID="{636C34B1-B70E-4D0C-9742-6FFA8521F7E6}" presName="compNode" presStyleCnt="0"/>
      <dgm:spPr/>
    </dgm:pt>
    <dgm:pt modelId="{8DC4CD8D-3828-4151-B0D9-5E1566178D24}" type="pres">
      <dgm:prSet presAssocID="{636C34B1-B70E-4D0C-9742-6FFA8521F7E6}" presName="dummyConnPt" presStyleCnt="0"/>
      <dgm:spPr/>
    </dgm:pt>
    <dgm:pt modelId="{F5BDB4AB-ECE0-44CB-9CCD-D5DF9311715D}" type="pres">
      <dgm:prSet presAssocID="{636C34B1-B70E-4D0C-9742-6FFA8521F7E6}" presName="node" presStyleLbl="node1" presStyleIdx="4" presStyleCnt="9">
        <dgm:presLayoutVars>
          <dgm:bulletEnabled val="1"/>
        </dgm:presLayoutVars>
      </dgm:prSet>
      <dgm:spPr/>
    </dgm:pt>
    <dgm:pt modelId="{854573C0-2914-4983-BBB7-4395B2594B23}" type="pres">
      <dgm:prSet presAssocID="{33C2F3C1-0AEE-4586-8F34-2F598D8343D4}" presName="sibTrans" presStyleLbl="bgSibTrans2D1" presStyleIdx="4" presStyleCnt="8"/>
      <dgm:spPr/>
    </dgm:pt>
    <dgm:pt modelId="{7C08F62D-18D7-41B9-9739-62F6FA35B4C3}" type="pres">
      <dgm:prSet presAssocID="{FE2271C3-B96B-487E-BAE3-8AF37C6AED80}" presName="compNode" presStyleCnt="0"/>
      <dgm:spPr/>
    </dgm:pt>
    <dgm:pt modelId="{C7B02744-928B-4BAB-A567-6213E5E89E7C}" type="pres">
      <dgm:prSet presAssocID="{FE2271C3-B96B-487E-BAE3-8AF37C6AED80}" presName="dummyConnPt" presStyleCnt="0"/>
      <dgm:spPr/>
    </dgm:pt>
    <dgm:pt modelId="{5F895D31-73D6-418D-ABBA-C07D160544A3}" type="pres">
      <dgm:prSet presAssocID="{FE2271C3-B96B-487E-BAE3-8AF37C6AED80}" presName="node" presStyleLbl="node1" presStyleIdx="5" presStyleCnt="9">
        <dgm:presLayoutVars>
          <dgm:bulletEnabled val="1"/>
        </dgm:presLayoutVars>
      </dgm:prSet>
      <dgm:spPr/>
    </dgm:pt>
    <dgm:pt modelId="{890DAD3F-7369-47A0-8C7A-9A80682AC3AB}" type="pres">
      <dgm:prSet presAssocID="{BBDC1728-841D-4533-8ED2-629D12263454}" presName="sibTrans" presStyleLbl="bgSibTrans2D1" presStyleIdx="5" presStyleCnt="8"/>
      <dgm:spPr/>
    </dgm:pt>
    <dgm:pt modelId="{24ACC503-5032-4A4F-AF8A-07D08B06FDD3}" type="pres">
      <dgm:prSet presAssocID="{162E229B-911C-41E3-958D-F02E3119CC9B}" presName="compNode" presStyleCnt="0"/>
      <dgm:spPr/>
    </dgm:pt>
    <dgm:pt modelId="{DCA9885F-8B1F-4B26-837A-625A9241A140}" type="pres">
      <dgm:prSet presAssocID="{162E229B-911C-41E3-958D-F02E3119CC9B}" presName="dummyConnPt" presStyleCnt="0"/>
      <dgm:spPr/>
    </dgm:pt>
    <dgm:pt modelId="{458FFC07-B7C5-477B-8196-2A2682F42E7C}" type="pres">
      <dgm:prSet presAssocID="{162E229B-911C-41E3-958D-F02E3119CC9B}" presName="node" presStyleLbl="node1" presStyleIdx="6" presStyleCnt="9">
        <dgm:presLayoutVars>
          <dgm:bulletEnabled val="1"/>
        </dgm:presLayoutVars>
      </dgm:prSet>
      <dgm:spPr/>
    </dgm:pt>
    <dgm:pt modelId="{AD5331F8-0F2B-4DBC-803B-619BE9784740}" type="pres">
      <dgm:prSet presAssocID="{54F5E451-74D1-409A-A2E1-C4404C6465B0}" presName="sibTrans" presStyleLbl="bgSibTrans2D1" presStyleIdx="6" presStyleCnt="8"/>
      <dgm:spPr/>
    </dgm:pt>
    <dgm:pt modelId="{3E784985-2FE1-465D-B28B-2DA203630514}" type="pres">
      <dgm:prSet presAssocID="{607458A0-91D5-4542-BDA1-C1200FCC49E2}" presName="compNode" presStyleCnt="0"/>
      <dgm:spPr/>
    </dgm:pt>
    <dgm:pt modelId="{0032EC72-D05B-4225-8D44-21A35529B6E9}" type="pres">
      <dgm:prSet presAssocID="{607458A0-91D5-4542-BDA1-C1200FCC49E2}" presName="dummyConnPt" presStyleCnt="0"/>
      <dgm:spPr/>
    </dgm:pt>
    <dgm:pt modelId="{217A2489-0618-44D7-91FB-D2A56F890A37}" type="pres">
      <dgm:prSet presAssocID="{607458A0-91D5-4542-BDA1-C1200FCC49E2}" presName="node" presStyleLbl="node1" presStyleIdx="7" presStyleCnt="9">
        <dgm:presLayoutVars>
          <dgm:bulletEnabled val="1"/>
        </dgm:presLayoutVars>
      </dgm:prSet>
      <dgm:spPr/>
    </dgm:pt>
    <dgm:pt modelId="{07F076B4-748D-464E-917A-390AD8D6C04C}" type="pres">
      <dgm:prSet presAssocID="{2A32701B-5580-4FF6-9033-FBA33604DDEC}" presName="sibTrans" presStyleLbl="bgSibTrans2D1" presStyleIdx="7" presStyleCnt="8"/>
      <dgm:spPr/>
    </dgm:pt>
    <dgm:pt modelId="{1B2A38E1-2448-436C-B5B6-59ED48CABBE4}" type="pres">
      <dgm:prSet presAssocID="{EDF19441-A49A-496C-A3EB-6E59AD3C1B6C}" presName="compNode" presStyleCnt="0"/>
      <dgm:spPr/>
    </dgm:pt>
    <dgm:pt modelId="{9E52F7EC-89F9-4DBA-B96B-0313129E5A5F}" type="pres">
      <dgm:prSet presAssocID="{EDF19441-A49A-496C-A3EB-6E59AD3C1B6C}" presName="dummyConnPt" presStyleCnt="0"/>
      <dgm:spPr/>
    </dgm:pt>
    <dgm:pt modelId="{773E8445-C8AC-406E-BA2E-9A280C3BDB13}" type="pres">
      <dgm:prSet presAssocID="{EDF19441-A49A-496C-A3EB-6E59AD3C1B6C}" presName="node" presStyleLbl="node1" presStyleIdx="8" presStyleCnt="9">
        <dgm:presLayoutVars>
          <dgm:bulletEnabled val="1"/>
        </dgm:presLayoutVars>
      </dgm:prSet>
      <dgm:spPr/>
    </dgm:pt>
  </dgm:ptLst>
  <dgm:cxnLst>
    <dgm:cxn modelId="{24E37005-CEF6-43D0-87C5-F8457D594823}" srcId="{584BF9F8-28DC-496F-979C-71CF711E7F3C}" destId="{636C34B1-B70E-4D0C-9742-6FFA8521F7E6}" srcOrd="4" destOrd="0" parTransId="{7B9CD16A-E661-44F1-AC85-21ACD04642AF}" sibTransId="{33C2F3C1-0AEE-4586-8F34-2F598D8343D4}"/>
    <dgm:cxn modelId="{2281390F-D6C2-4A51-B636-ED42834363CB}" srcId="{584BF9F8-28DC-496F-979C-71CF711E7F3C}" destId="{FE2271C3-B96B-487E-BAE3-8AF37C6AED80}" srcOrd="5" destOrd="0" parTransId="{B533D443-45E2-43DB-9A4D-73177381F9C7}" sibTransId="{BBDC1728-841D-4533-8ED2-629D12263454}"/>
    <dgm:cxn modelId="{E18C5116-EAFD-48B4-B263-1594B2192317}" type="presOf" srcId="{607458A0-91D5-4542-BDA1-C1200FCC49E2}" destId="{217A2489-0618-44D7-91FB-D2A56F890A37}" srcOrd="0" destOrd="0" presId="urn:microsoft.com/office/officeart/2005/8/layout/bProcess4"/>
    <dgm:cxn modelId="{C65AF71C-0C34-4A47-BDB3-B782F35D80BD}" type="presOf" srcId="{162E229B-911C-41E3-958D-F02E3119CC9B}" destId="{458FFC07-B7C5-477B-8196-2A2682F42E7C}" srcOrd="0" destOrd="0" presId="urn:microsoft.com/office/officeart/2005/8/layout/bProcess4"/>
    <dgm:cxn modelId="{71282E2B-E726-4DAF-AB30-88FEEC2B9040}" srcId="{584BF9F8-28DC-496F-979C-71CF711E7F3C}" destId="{3F19193E-9FE9-4BD4-A780-0FA70DFA6689}" srcOrd="3" destOrd="0" parTransId="{D0589E00-532A-43B1-9538-635BDBC87829}" sibTransId="{F4C7139B-F24F-4331-A753-D4DA39181CD5}"/>
    <dgm:cxn modelId="{75912D31-412B-4A2A-9CCC-FE8768FE8E13}" type="presOf" srcId="{BBDC1728-841D-4533-8ED2-629D12263454}" destId="{890DAD3F-7369-47A0-8C7A-9A80682AC3AB}" srcOrd="0" destOrd="0" presId="urn:microsoft.com/office/officeart/2005/8/layout/bProcess4"/>
    <dgm:cxn modelId="{AD6E2238-0FF1-4009-815E-2450F90D7621}" type="presOf" srcId="{FE376EB2-48AD-4636-873A-C42361F57A66}" destId="{C9DA952D-6839-4C11-BEAC-701D55B2287C}" srcOrd="0" destOrd="0" presId="urn:microsoft.com/office/officeart/2005/8/layout/bProcess4"/>
    <dgm:cxn modelId="{98F4DA3C-D885-420A-B5C0-42CCF1E6BD1C}" type="presOf" srcId="{2A32701B-5580-4FF6-9033-FBA33604DDEC}" destId="{07F076B4-748D-464E-917A-390AD8D6C04C}" srcOrd="0" destOrd="0" presId="urn:microsoft.com/office/officeart/2005/8/layout/bProcess4"/>
    <dgm:cxn modelId="{AB6C4B3E-13EA-4093-87E5-001976363C20}" type="presOf" srcId="{33C2F3C1-0AEE-4586-8F34-2F598D8343D4}" destId="{854573C0-2914-4983-BBB7-4395B2594B23}" srcOrd="0" destOrd="0" presId="urn:microsoft.com/office/officeart/2005/8/layout/bProcess4"/>
    <dgm:cxn modelId="{72EE685B-864C-42B6-906A-EA40E80D2C7D}" srcId="{584BF9F8-28DC-496F-979C-71CF711E7F3C}" destId="{0A4237BF-4E8D-442A-AE7E-0BC6F5D245C1}" srcOrd="2" destOrd="0" parTransId="{EB8752F7-9CB8-482B-B8A5-C22400620189}" sibTransId="{1F9AC775-6C71-4E64-9E30-04DE73AF8829}"/>
    <dgm:cxn modelId="{FAF89C60-6A49-4051-9F52-E7402BA21ED3}" type="presOf" srcId="{3F19193E-9FE9-4BD4-A780-0FA70DFA6689}" destId="{F3B89E5D-5FE5-47B0-95A6-0612C7470C16}" srcOrd="0" destOrd="0" presId="urn:microsoft.com/office/officeart/2005/8/layout/bProcess4"/>
    <dgm:cxn modelId="{5372F161-7063-4BC8-8BAE-C1F459210876}" type="presOf" srcId="{FE2271C3-B96B-487E-BAE3-8AF37C6AED80}" destId="{5F895D31-73D6-418D-ABBA-C07D160544A3}" srcOrd="0" destOrd="0" presId="urn:microsoft.com/office/officeart/2005/8/layout/bProcess4"/>
    <dgm:cxn modelId="{5FA06C4E-317E-486B-A9B8-BCC47A991A7F}" type="presOf" srcId="{07970733-A137-4C37-89FF-2B2FEB0D03BF}" destId="{CAD2941D-52A9-4C09-AC9A-6C6BA3EEB035}" srcOrd="0" destOrd="0" presId="urn:microsoft.com/office/officeart/2005/8/layout/bProcess4"/>
    <dgm:cxn modelId="{AC0B7A71-5B39-410A-A1E7-8C6D2C066803}" type="presOf" srcId="{F4C7139B-F24F-4331-A753-D4DA39181CD5}" destId="{37671137-9E3A-41E8-9425-3BF8793BFAF3}" srcOrd="0" destOrd="0" presId="urn:microsoft.com/office/officeart/2005/8/layout/bProcess4"/>
    <dgm:cxn modelId="{DC8CB454-1582-422D-B97D-11CD8649390B}" type="presOf" srcId="{54F5E451-74D1-409A-A2E1-C4404C6465B0}" destId="{AD5331F8-0F2B-4DBC-803B-619BE9784740}" srcOrd="0" destOrd="0" presId="urn:microsoft.com/office/officeart/2005/8/layout/bProcess4"/>
    <dgm:cxn modelId="{5D44EB55-BC05-457E-86F5-1346102BBE69}" type="presOf" srcId="{CB79D873-D315-42A4-9A3D-79B87B6E586E}" destId="{94DEC2AC-C604-438B-A6EB-84FDEBBA016D}" srcOrd="0" destOrd="0" presId="urn:microsoft.com/office/officeart/2005/8/layout/bProcess4"/>
    <dgm:cxn modelId="{9EC52E59-4DDD-4D72-BDAC-D84551744B0D}" srcId="{584BF9F8-28DC-496F-979C-71CF711E7F3C}" destId="{162E229B-911C-41E3-958D-F02E3119CC9B}" srcOrd="6" destOrd="0" parTransId="{BF1C04D6-E7D2-4CDF-B51C-659FF2FA54FF}" sibTransId="{54F5E451-74D1-409A-A2E1-C4404C6465B0}"/>
    <dgm:cxn modelId="{1D16CD80-9DF1-4A00-B3E2-259C3C3A7C2E}" type="presOf" srcId="{EDF19441-A49A-496C-A3EB-6E59AD3C1B6C}" destId="{773E8445-C8AC-406E-BA2E-9A280C3BDB13}" srcOrd="0" destOrd="0" presId="urn:microsoft.com/office/officeart/2005/8/layout/bProcess4"/>
    <dgm:cxn modelId="{37739691-F0E0-434E-8657-01281B91D7C5}" type="presOf" srcId="{636C34B1-B70E-4D0C-9742-6FFA8521F7E6}" destId="{F5BDB4AB-ECE0-44CB-9CCD-D5DF9311715D}" srcOrd="0" destOrd="0" presId="urn:microsoft.com/office/officeart/2005/8/layout/bProcess4"/>
    <dgm:cxn modelId="{6CDD6393-4198-4EC2-840B-097B19DFF506}" type="presOf" srcId="{1F9AC775-6C71-4E64-9E30-04DE73AF8829}" destId="{C22C582D-3868-48FE-8974-68405F9ADF33}" srcOrd="0" destOrd="0" presId="urn:microsoft.com/office/officeart/2005/8/layout/bProcess4"/>
    <dgm:cxn modelId="{2FD720A2-B9A9-4794-84D8-13F83D3A341C}" srcId="{584BF9F8-28DC-496F-979C-71CF711E7F3C}" destId="{FE376EB2-48AD-4636-873A-C42361F57A66}" srcOrd="1" destOrd="0" parTransId="{4FFEEAEA-BD17-483D-8A64-359A1B69B8DE}" sibTransId="{30775E99-EDB3-4D36-99D0-567225975088}"/>
    <dgm:cxn modelId="{8F39EDC3-E1DB-4BAF-90BB-8E231A7725B2}" type="presOf" srcId="{0A4237BF-4E8D-442A-AE7E-0BC6F5D245C1}" destId="{94CBC394-ED28-4474-8658-B123B2A1D41C}" srcOrd="0" destOrd="0" presId="urn:microsoft.com/office/officeart/2005/8/layout/bProcess4"/>
    <dgm:cxn modelId="{2097BAC8-7998-40F5-BB1A-B6EEEC731215}" type="presOf" srcId="{30775E99-EDB3-4D36-99D0-567225975088}" destId="{A85C88CC-48AA-40C4-8201-B9DC9D68ACE4}" srcOrd="0" destOrd="0" presId="urn:microsoft.com/office/officeart/2005/8/layout/bProcess4"/>
    <dgm:cxn modelId="{A7A46FE0-6054-4386-B4EE-D67367620024}" srcId="{584BF9F8-28DC-496F-979C-71CF711E7F3C}" destId="{07970733-A137-4C37-89FF-2B2FEB0D03BF}" srcOrd="0" destOrd="0" parTransId="{A4D12D28-8452-4DAE-892C-6065FBB0CA47}" sibTransId="{CB79D873-D315-42A4-9A3D-79B87B6E586E}"/>
    <dgm:cxn modelId="{3BEAB7E3-7DC1-4B68-ABCC-0F9407B9ED9E}" type="presOf" srcId="{584BF9F8-28DC-496F-979C-71CF711E7F3C}" destId="{01978D32-E5D1-4921-850F-BC1308A320FC}" srcOrd="0" destOrd="0" presId="urn:microsoft.com/office/officeart/2005/8/layout/bProcess4"/>
    <dgm:cxn modelId="{B31ACEF1-E346-44EC-8A2D-660D14178F7D}" srcId="{584BF9F8-28DC-496F-979C-71CF711E7F3C}" destId="{607458A0-91D5-4542-BDA1-C1200FCC49E2}" srcOrd="7" destOrd="0" parTransId="{10F6770A-6557-409C-AA92-9FE1C24BED6A}" sibTransId="{2A32701B-5580-4FF6-9033-FBA33604DDEC}"/>
    <dgm:cxn modelId="{1339D0FD-8937-4A35-B422-1A0BFB9E9161}" srcId="{584BF9F8-28DC-496F-979C-71CF711E7F3C}" destId="{EDF19441-A49A-496C-A3EB-6E59AD3C1B6C}" srcOrd="8" destOrd="0" parTransId="{A13060B4-DF20-4FB7-8B9F-329A1220B898}" sibTransId="{623D4061-39DD-43A4-8E15-31410FFF2DE9}"/>
    <dgm:cxn modelId="{A6ED5752-1C50-401E-8592-0E51B5E68058}" type="presParOf" srcId="{01978D32-E5D1-4921-850F-BC1308A320FC}" destId="{FD922DE8-7B66-4733-ACFB-D9971C5D1DEE}" srcOrd="0" destOrd="0" presId="urn:microsoft.com/office/officeart/2005/8/layout/bProcess4"/>
    <dgm:cxn modelId="{9BB5638B-9E05-4BBC-8604-BE8A7F265AC6}" type="presParOf" srcId="{FD922DE8-7B66-4733-ACFB-D9971C5D1DEE}" destId="{6A31B83D-6810-477E-B8AE-B9B18B8E20FC}" srcOrd="0" destOrd="0" presId="urn:microsoft.com/office/officeart/2005/8/layout/bProcess4"/>
    <dgm:cxn modelId="{EB49CB4B-0D6B-4D38-9892-90F2F1673252}" type="presParOf" srcId="{FD922DE8-7B66-4733-ACFB-D9971C5D1DEE}" destId="{CAD2941D-52A9-4C09-AC9A-6C6BA3EEB035}" srcOrd="1" destOrd="0" presId="urn:microsoft.com/office/officeart/2005/8/layout/bProcess4"/>
    <dgm:cxn modelId="{F536401F-EB7C-440B-9379-164107EA3C83}" type="presParOf" srcId="{01978D32-E5D1-4921-850F-BC1308A320FC}" destId="{94DEC2AC-C604-438B-A6EB-84FDEBBA016D}" srcOrd="1" destOrd="0" presId="urn:microsoft.com/office/officeart/2005/8/layout/bProcess4"/>
    <dgm:cxn modelId="{01D65A98-F255-4889-A240-E6F2240490B9}" type="presParOf" srcId="{01978D32-E5D1-4921-850F-BC1308A320FC}" destId="{4A33F4A2-6A60-4402-9FBF-B17DBF03BB1F}" srcOrd="2" destOrd="0" presId="urn:microsoft.com/office/officeart/2005/8/layout/bProcess4"/>
    <dgm:cxn modelId="{2768209B-C67E-4271-9EF2-74323D2A5BCB}" type="presParOf" srcId="{4A33F4A2-6A60-4402-9FBF-B17DBF03BB1F}" destId="{E438188A-8AAF-4AE7-B954-BC2427E42D01}" srcOrd="0" destOrd="0" presId="urn:microsoft.com/office/officeart/2005/8/layout/bProcess4"/>
    <dgm:cxn modelId="{59611286-DF82-4DF0-8828-9C315BD0F915}" type="presParOf" srcId="{4A33F4A2-6A60-4402-9FBF-B17DBF03BB1F}" destId="{C9DA952D-6839-4C11-BEAC-701D55B2287C}" srcOrd="1" destOrd="0" presId="urn:microsoft.com/office/officeart/2005/8/layout/bProcess4"/>
    <dgm:cxn modelId="{3CA106F8-9E47-4E64-935D-6250AA766F36}" type="presParOf" srcId="{01978D32-E5D1-4921-850F-BC1308A320FC}" destId="{A85C88CC-48AA-40C4-8201-B9DC9D68ACE4}" srcOrd="3" destOrd="0" presId="urn:microsoft.com/office/officeart/2005/8/layout/bProcess4"/>
    <dgm:cxn modelId="{E6731A8F-41E4-4630-AE90-AF10D20BD046}" type="presParOf" srcId="{01978D32-E5D1-4921-850F-BC1308A320FC}" destId="{BC59AD68-D21A-4000-92CC-30C997FCE88A}" srcOrd="4" destOrd="0" presId="urn:microsoft.com/office/officeart/2005/8/layout/bProcess4"/>
    <dgm:cxn modelId="{357DE7AC-2D6C-4A5D-AA2D-90D955CA563E}" type="presParOf" srcId="{BC59AD68-D21A-4000-92CC-30C997FCE88A}" destId="{418960D8-2E53-41EA-9FE5-A240121B5F72}" srcOrd="0" destOrd="0" presId="urn:microsoft.com/office/officeart/2005/8/layout/bProcess4"/>
    <dgm:cxn modelId="{A404E8C3-445B-4250-8277-FB6B203DE452}" type="presParOf" srcId="{BC59AD68-D21A-4000-92CC-30C997FCE88A}" destId="{94CBC394-ED28-4474-8658-B123B2A1D41C}" srcOrd="1" destOrd="0" presId="urn:microsoft.com/office/officeart/2005/8/layout/bProcess4"/>
    <dgm:cxn modelId="{07E70F1B-1C6E-42CF-8030-0226378E2A77}" type="presParOf" srcId="{01978D32-E5D1-4921-850F-BC1308A320FC}" destId="{C22C582D-3868-48FE-8974-68405F9ADF33}" srcOrd="5" destOrd="0" presId="urn:microsoft.com/office/officeart/2005/8/layout/bProcess4"/>
    <dgm:cxn modelId="{338B9C13-9078-438D-A997-8CC46FC4FE9E}" type="presParOf" srcId="{01978D32-E5D1-4921-850F-BC1308A320FC}" destId="{18297647-1953-4193-A495-C7AC7E3D13DB}" srcOrd="6" destOrd="0" presId="urn:microsoft.com/office/officeart/2005/8/layout/bProcess4"/>
    <dgm:cxn modelId="{B30A4588-8ADA-44B3-A6A3-3EAADCB41410}" type="presParOf" srcId="{18297647-1953-4193-A495-C7AC7E3D13DB}" destId="{B25FF778-13F1-4334-B0F3-4DFDE8F62748}" srcOrd="0" destOrd="0" presId="urn:microsoft.com/office/officeart/2005/8/layout/bProcess4"/>
    <dgm:cxn modelId="{7D699F76-81BE-4F37-907B-DCDF407E51C3}" type="presParOf" srcId="{18297647-1953-4193-A495-C7AC7E3D13DB}" destId="{F3B89E5D-5FE5-47B0-95A6-0612C7470C16}" srcOrd="1" destOrd="0" presId="urn:microsoft.com/office/officeart/2005/8/layout/bProcess4"/>
    <dgm:cxn modelId="{9FE4897D-5E29-4184-B094-F60BD7A7DC39}" type="presParOf" srcId="{01978D32-E5D1-4921-850F-BC1308A320FC}" destId="{37671137-9E3A-41E8-9425-3BF8793BFAF3}" srcOrd="7" destOrd="0" presId="urn:microsoft.com/office/officeart/2005/8/layout/bProcess4"/>
    <dgm:cxn modelId="{59D08036-171D-41CF-9330-221209BE272E}" type="presParOf" srcId="{01978D32-E5D1-4921-850F-BC1308A320FC}" destId="{5A552CBD-3FFD-430F-BE04-F6501CEC860E}" srcOrd="8" destOrd="0" presId="urn:microsoft.com/office/officeart/2005/8/layout/bProcess4"/>
    <dgm:cxn modelId="{1BE73254-F1AC-4B79-877F-4FDC3814D768}" type="presParOf" srcId="{5A552CBD-3FFD-430F-BE04-F6501CEC860E}" destId="{8DC4CD8D-3828-4151-B0D9-5E1566178D24}" srcOrd="0" destOrd="0" presId="urn:microsoft.com/office/officeart/2005/8/layout/bProcess4"/>
    <dgm:cxn modelId="{842D7F1F-DE74-442E-A97B-899967FDBE18}" type="presParOf" srcId="{5A552CBD-3FFD-430F-BE04-F6501CEC860E}" destId="{F5BDB4AB-ECE0-44CB-9CCD-D5DF9311715D}" srcOrd="1" destOrd="0" presId="urn:microsoft.com/office/officeart/2005/8/layout/bProcess4"/>
    <dgm:cxn modelId="{8D738334-1B93-4F57-BDE3-BFEB5B12744E}" type="presParOf" srcId="{01978D32-E5D1-4921-850F-BC1308A320FC}" destId="{854573C0-2914-4983-BBB7-4395B2594B23}" srcOrd="9" destOrd="0" presId="urn:microsoft.com/office/officeart/2005/8/layout/bProcess4"/>
    <dgm:cxn modelId="{D594488A-DC5D-40A1-81D9-308E067A15DE}" type="presParOf" srcId="{01978D32-E5D1-4921-850F-BC1308A320FC}" destId="{7C08F62D-18D7-41B9-9739-62F6FA35B4C3}" srcOrd="10" destOrd="0" presId="urn:microsoft.com/office/officeart/2005/8/layout/bProcess4"/>
    <dgm:cxn modelId="{4093225E-007C-45C2-80E1-61220ACA668E}" type="presParOf" srcId="{7C08F62D-18D7-41B9-9739-62F6FA35B4C3}" destId="{C7B02744-928B-4BAB-A567-6213E5E89E7C}" srcOrd="0" destOrd="0" presId="urn:microsoft.com/office/officeart/2005/8/layout/bProcess4"/>
    <dgm:cxn modelId="{1194D756-CC6A-46F2-9345-81AA1CA5ECD5}" type="presParOf" srcId="{7C08F62D-18D7-41B9-9739-62F6FA35B4C3}" destId="{5F895D31-73D6-418D-ABBA-C07D160544A3}" srcOrd="1" destOrd="0" presId="urn:microsoft.com/office/officeart/2005/8/layout/bProcess4"/>
    <dgm:cxn modelId="{1996162C-CA91-4271-8A58-0789E4AFAD2E}" type="presParOf" srcId="{01978D32-E5D1-4921-850F-BC1308A320FC}" destId="{890DAD3F-7369-47A0-8C7A-9A80682AC3AB}" srcOrd="11" destOrd="0" presId="urn:microsoft.com/office/officeart/2005/8/layout/bProcess4"/>
    <dgm:cxn modelId="{821D0FE6-8AC6-4C4B-8936-78E6C13CF20B}" type="presParOf" srcId="{01978D32-E5D1-4921-850F-BC1308A320FC}" destId="{24ACC503-5032-4A4F-AF8A-07D08B06FDD3}" srcOrd="12" destOrd="0" presId="urn:microsoft.com/office/officeart/2005/8/layout/bProcess4"/>
    <dgm:cxn modelId="{644EA986-DC47-48FA-A851-C0453E779795}" type="presParOf" srcId="{24ACC503-5032-4A4F-AF8A-07D08B06FDD3}" destId="{DCA9885F-8B1F-4B26-837A-625A9241A140}" srcOrd="0" destOrd="0" presId="urn:microsoft.com/office/officeart/2005/8/layout/bProcess4"/>
    <dgm:cxn modelId="{596F953A-AF14-412D-8B99-A7F37D31214A}" type="presParOf" srcId="{24ACC503-5032-4A4F-AF8A-07D08B06FDD3}" destId="{458FFC07-B7C5-477B-8196-2A2682F42E7C}" srcOrd="1" destOrd="0" presId="urn:microsoft.com/office/officeart/2005/8/layout/bProcess4"/>
    <dgm:cxn modelId="{17ED25C7-EB10-4B3A-ABD0-91DB5C2F2D3A}" type="presParOf" srcId="{01978D32-E5D1-4921-850F-BC1308A320FC}" destId="{AD5331F8-0F2B-4DBC-803B-619BE9784740}" srcOrd="13" destOrd="0" presId="urn:microsoft.com/office/officeart/2005/8/layout/bProcess4"/>
    <dgm:cxn modelId="{E5CD7DA1-2408-495E-957B-B7B9B9E864AF}" type="presParOf" srcId="{01978D32-E5D1-4921-850F-BC1308A320FC}" destId="{3E784985-2FE1-465D-B28B-2DA203630514}" srcOrd="14" destOrd="0" presId="urn:microsoft.com/office/officeart/2005/8/layout/bProcess4"/>
    <dgm:cxn modelId="{DE36F21E-7D10-47AA-82B3-8550197A2ABD}" type="presParOf" srcId="{3E784985-2FE1-465D-B28B-2DA203630514}" destId="{0032EC72-D05B-4225-8D44-21A35529B6E9}" srcOrd="0" destOrd="0" presId="urn:microsoft.com/office/officeart/2005/8/layout/bProcess4"/>
    <dgm:cxn modelId="{9AB3509A-8F8A-470C-BF33-C6B492C46207}" type="presParOf" srcId="{3E784985-2FE1-465D-B28B-2DA203630514}" destId="{217A2489-0618-44D7-91FB-D2A56F890A37}" srcOrd="1" destOrd="0" presId="urn:microsoft.com/office/officeart/2005/8/layout/bProcess4"/>
    <dgm:cxn modelId="{AB862A17-5214-46A5-BEBA-815F2D7D797D}" type="presParOf" srcId="{01978D32-E5D1-4921-850F-BC1308A320FC}" destId="{07F076B4-748D-464E-917A-390AD8D6C04C}" srcOrd="15" destOrd="0" presId="urn:microsoft.com/office/officeart/2005/8/layout/bProcess4"/>
    <dgm:cxn modelId="{2EB79138-E757-400D-825B-8E280FAF2FCE}" type="presParOf" srcId="{01978D32-E5D1-4921-850F-BC1308A320FC}" destId="{1B2A38E1-2448-436C-B5B6-59ED48CABBE4}" srcOrd="16" destOrd="0" presId="urn:microsoft.com/office/officeart/2005/8/layout/bProcess4"/>
    <dgm:cxn modelId="{643B4E7B-B8D0-48EE-894F-609B283B150C}" type="presParOf" srcId="{1B2A38E1-2448-436C-B5B6-59ED48CABBE4}" destId="{9E52F7EC-89F9-4DBA-B96B-0313129E5A5F}" srcOrd="0" destOrd="0" presId="urn:microsoft.com/office/officeart/2005/8/layout/bProcess4"/>
    <dgm:cxn modelId="{C64FCB9B-9F38-45D7-A787-36CE231308C8}" type="presParOf" srcId="{1B2A38E1-2448-436C-B5B6-59ED48CABBE4}" destId="{773E8445-C8AC-406E-BA2E-9A280C3BDB13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E96693-5375-4580-B2AC-BFB5CAD888D6}">
      <dsp:nvSpPr>
        <dsp:cNvPr id="0" name=""/>
        <dsp:cNvSpPr/>
      </dsp:nvSpPr>
      <dsp:spPr>
        <a:xfrm rot="5400000">
          <a:off x="2929599" y="113751"/>
          <a:ext cx="1731615" cy="1506505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b="1" kern="1200" dirty="0"/>
            <a:t>Comunità</a:t>
          </a:r>
        </a:p>
      </dsp:txBody>
      <dsp:txXfrm rot="-5400000">
        <a:off x="3276918" y="271039"/>
        <a:ext cx="1036977" cy="1191929"/>
      </dsp:txXfrm>
    </dsp:sp>
    <dsp:sp modelId="{36755372-F4A1-49C6-8CCC-1CF131784C3A}">
      <dsp:nvSpPr>
        <dsp:cNvPr id="0" name=""/>
        <dsp:cNvSpPr/>
      </dsp:nvSpPr>
      <dsp:spPr>
        <a:xfrm>
          <a:off x="4594374" y="347519"/>
          <a:ext cx="1932482" cy="10389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i="1" kern="1200" dirty="0"/>
            <a:t>Quali</a:t>
          </a:r>
          <a:r>
            <a:rPr lang="it-IT" sz="1800" i="1" kern="1200" baseline="0" dirty="0"/>
            <a:t> comunità?</a:t>
          </a:r>
          <a:endParaRPr lang="it-IT" sz="1800" i="1" kern="1200" dirty="0"/>
        </a:p>
      </dsp:txBody>
      <dsp:txXfrm>
        <a:off x="4594374" y="347519"/>
        <a:ext cx="1932482" cy="1038969"/>
      </dsp:txXfrm>
    </dsp:sp>
    <dsp:sp modelId="{4BF3684B-00F0-43C3-BD41-D73CB1E825FA}">
      <dsp:nvSpPr>
        <dsp:cNvPr id="0" name=""/>
        <dsp:cNvSpPr/>
      </dsp:nvSpPr>
      <dsp:spPr>
        <a:xfrm rot="5400000">
          <a:off x="1302574" y="113751"/>
          <a:ext cx="1731615" cy="1506505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3">
                <a:hueOff val="4023225"/>
                <a:satOff val="10"/>
                <a:lumOff val="-137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4023225"/>
                <a:satOff val="10"/>
                <a:lumOff val="-137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4023225"/>
                <a:satOff val="10"/>
                <a:lumOff val="-137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3600" kern="1200"/>
        </a:p>
      </dsp:txBody>
      <dsp:txXfrm rot="-5400000">
        <a:off x="1649893" y="271039"/>
        <a:ext cx="1036977" cy="1191929"/>
      </dsp:txXfrm>
    </dsp:sp>
    <dsp:sp modelId="{3E7D1EBF-3FC5-4900-8631-51C0FF88ECF8}">
      <dsp:nvSpPr>
        <dsp:cNvPr id="0" name=""/>
        <dsp:cNvSpPr/>
      </dsp:nvSpPr>
      <dsp:spPr>
        <a:xfrm rot="5400000">
          <a:off x="2112970" y="1583546"/>
          <a:ext cx="1731615" cy="1506505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3">
                <a:hueOff val="8046450"/>
                <a:satOff val="20"/>
                <a:lumOff val="-274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8046450"/>
                <a:satOff val="20"/>
                <a:lumOff val="-274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8046450"/>
                <a:satOff val="20"/>
                <a:lumOff val="-274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b="1" kern="1200" dirty="0"/>
            <a:t>Target</a:t>
          </a:r>
        </a:p>
      </dsp:txBody>
      <dsp:txXfrm rot="-5400000">
        <a:off x="2460289" y="1740834"/>
        <a:ext cx="1036977" cy="1191929"/>
      </dsp:txXfrm>
    </dsp:sp>
    <dsp:sp modelId="{E8C7DDD2-E0AE-480E-A4D3-39AB7148A20A}">
      <dsp:nvSpPr>
        <dsp:cNvPr id="0" name=""/>
        <dsp:cNvSpPr/>
      </dsp:nvSpPr>
      <dsp:spPr>
        <a:xfrm>
          <a:off x="293042" y="1817314"/>
          <a:ext cx="1870144" cy="10389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i="1" kern="1200" dirty="0"/>
            <a:t>Esigenze diverse</a:t>
          </a:r>
        </a:p>
      </dsp:txBody>
      <dsp:txXfrm>
        <a:off x="293042" y="1817314"/>
        <a:ext cx="1870144" cy="1038969"/>
      </dsp:txXfrm>
    </dsp:sp>
    <dsp:sp modelId="{C52FEB38-B9D5-4715-BDDB-E5E119768D27}">
      <dsp:nvSpPr>
        <dsp:cNvPr id="0" name=""/>
        <dsp:cNvSpPr/>
      </dsp:nvSpPr>
      <dsp:spPr>
        <a:xfrm rot="5400000">
          <a:off x="3739995" y="1583546"/>
          <a:ext cx="1731615" cy="1506505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3">
                <a:hueOff val="12069675"/>
                <a:satOff val="31"/>
                <a:lumOff val="-411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12069675"/>
                <a:satOff val="31"/>
                <a:lumOff val="-411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12069675"/>
                <a:satOff val="31"/>
                <a:lumOff val="-411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3600" kern="1200"/>
        </a:p>
      </dsp:txBody>
      <dsp:txXfrm rot="-5400000">
        <a:off x="4087314" y="1740834"/>
        <a:ext cx="1036977" cy="1191929"/>
      </dsp:txXfrm>
    </dsp:sp>
    <dsp:sp modelId="{2F878744-9A04-44B2-B799-AC2FF80ACF7E}">
      <dsp:nvSpPr>
        <dsp:cNvPr id="0" name=""/>
        <dsp:cNvSpPr/>
      </dsp:nvSpPr>
      <dsp:spPr>
        <a:xfrm rot="5400000">
          <a:off x="2929599" y="3053341"/>
          <a:ext cx="1731615" cy="1506505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3">
                <a:hueOff val="16092900"/>
                <a:satOff val="41"/>
                <a:lumOff val="-549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16092900"/>
                <a:satOff val="41"/>
                <a:lumOff val="-549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16092900"/>
                <a:satOff val="41"/>
                <a:lumOff val="-549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b="1" kern="1200" dirty="0"/>
            <a:t>Tutor/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b="1" kern="1200" dirty="0"/>
            <a:t>gruppo dei pari</a:t>
          </a:r>
        </a:p>
      </dsp:txBody>
      <dsp:txXfrm rot="-5400000">
        <a:off x="3276918" y="3210629"/>
        <a:ext cx="1036977" cy="1191929"/>
      </dsp:txXfrm>
    </dsp:sp>
    <dsp:sp modelId="{5B20006B-816D-4A78-8C77-0BF01A60C608}">
      <dsp:nvSpPr>
        <dsp:cNvPr id="0" name=""/>
        <dsp:cNvSpPr/>
      </dsp:nvSpPr>
      <dsp:spPr>
        <a:xfrm>
          <a:off x="4594374" y="3287109"/>
          <a:ext cx="1932482" cy="10389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i="1" kern="1200" dirty="0"/>
            <a:t>Definizione dei ruoli e delle attività</a:t>
          </a:r>
        </a:p>
      </dsp:txBody>
      <dsp:txXfrm>
        <a:off x="4594374" y="3287109"/>
        <a:ext cx="1932482" cy="1038969"/>
      </dsp:txXfrm>
    </dsp:sp>
    <dsp:sp modelId="{36694D79-FA31-4F8A-B2DF-F0C11D830A99}">
      <dsp:nvSpPr>
        <dsp:cNvPr id="0" name=""/>
        <dsp:cNvSpPr/>
      </dsp:nvSpPr>
      <dsp:spPr>
        <a:xfrm rot="5400000">
          <a:off x="1302574" y="3053341"/>
          <a:ext cx="1731615" cy="1506505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3">
                <a:hueOff val="20116124"/>
                <a:satOff val="51"/>
                <a:lumOff val="-686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20116124"/>
                <a:satOff val="51"/>
                <a:lumOff val="-686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20116124"/>
                <a:satOff val="51"/>
                <a:lumOff val="-686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3600" kern="1200"/>
        </a:p>
      </dsp:txBody>
      <dsp:txXfrm rot="-5400000">
        <a:off x="1649893" y="3210629"/>
        <a:ext cx="1036977" cy="119192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095F12-18EC-4206-9AC6-73B12730BB92}">
      <dsp:nvSpPr>
        <dsp:cNvPr id="0" name=""/>
        <dsp:cNvSpPr/>
      </dsp:nvSpPr>
      <dsp:spPr>
        <a:xfrm>
          <a:off x="0" y="432291"/>
          <a:ext cx="8549499" cy="163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3536" tIns="541528" rIns="663536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1" kern="1200" dirty="0" err="1"/>
            <a:t>Risorse</a:t>
          </a:r>
          <a:r>
            <a:rPr lang="en-US" sz="1600" b="1" kern="1200" dirty="0"/>
            <a:t> </a:t>
          </a:r>
          <a:r>
            <a:rPr lang="en-US" sz="1600" b="0" kern="1200" dirty="0" err="1"/>
            <a:t>che</a:t>
          </a:r>
          <a:r>
            <a:rPr lang="en-US" sz="1600" b="0" kern="1200" dirty="0"/>
            <a:t> </a:t>
          </a:r>
          <a:r>
            <a:rPr lang="en-US" sz="1600" b="0" kern="1200" dirty="0" err="1"/>
            <a:t>consentono</a:t>
          </a:r>
          <a:r>
            <a:rPr lang="en-US" sz="1600" b="0" kern="1200" dirty="0"/>
            <a:t> ai </a:t>
          </a:r>
          <a:r>
            <a:rPr lang="en-US" sz="1600" b="0" kern="1200" dirty="0" err="1"/>
            <a:t>giovani</a:t>
          </a:r>
          <a:r>
            <a:rPr lang="en-US" sz="1600" b="0" kern="1200" dirty="0"/>
            <a:t> di </a:t>
          </a:r>
          <a:r>
            <a:rPr lang="en-US" sz="1600" b="0" kern="1200" dirty="0" err="1"/>
            <a:t>trarre</a:t>
          </a:r>
          <a:r>
            <a:rPr lang="en-US" sz="1600" b="0" kern="1200" dirty="0"/>
            <a:t> </a:t>
          </a:r>
          <a:r>
            <a:rPr lang="en-US" sz="1600" b="0" kern="1200" dirty="0" err="1"/>
            <a:t>vantaggio</a:t>
          </a:r>
          <a:r>
            <a:rPr lang="en-US" sz="1600" b="0" kern="1200" dirty="0"/>
            <a:t> </a:t>
          </a:r>
          <a:r>
            <a:rPr lang="en-US" sz="1600" b="0" kern="1200" dirty="0" err="1"/>
            <a:t>delle</a:t>
          </a:r>
          <a:r>
            <a:rPr lang="en-US" sz="1600" b="0" kern="1200" dirty="0"/>
            <a:t> </a:t>
          </a:r>
          <a:r>
            <a:rPr lang="en-US" sz="1600" b="0" kern="1200" dirty="0" err="1"/>
            <a:t>opportunità</a:t>
          </a:r>
          <a:r>
            <a:rPr lang="en-US" sz="1600" b="0" kern="1200" dirty="0"/>
            <a:t> di </a:t>
          </a:r>
          <a:r>
            <a:rPr lang="en-US" sz="1600" b="0" kern="1200" dirty="0" err="1"/>
            <a:t>socialializzazione</a:t>
          </a:r>
          <a:r>
            <a:rPr lang="en-US" sz="1600" b="0" kern="1200" dirty="0"/>
            <a:t> e di e</a:t>
          </a:r>
          <a:r>
            <a:rPr lang="en-US" sz="1600" kern="1200" dirty="0"/>
            <a:t>mpowerment
</a:t>
          </a:r>
          <a:r>
            <a:rPr lang="en-US" sz="1600" b="1" kern="1200" dirty="0" err="1"/>
            <a:t>Risorse</a:t>
          </a:r>
          <a:r>
            <a:rPr lang="en-US" sz="1600" b="1" kern="1200" dirty="0"/>
            <a:t> </a:t>
          </a:r>
          <a:r>
            <a:rPr lang="en-US" sz="1600" b="0" kern="1200" dirty="0" err="1"/>
            <a:t>che</a:t>
          </a:r>
          <a:r>
            <a:rPr lang="en-US" sz="1600" b="0" kern="1200" dirty="0"/>
            <a:t> </a:t>
          </a:r>
          <a:r>
            <a:rPr lang="en-US" sz="1600" b="0" kern="1200" dirty="0" err="1"/>
            <a:t>consentono</a:t>
          </a:r>
          <a:r>
            <a:rPr lang="en-US" sz="1600" b="0" kern="1200" dirty="0"/>
            <a:t> </a:t>
          </a:r>
          <a:r>
            <a:rPr lang="en-US" sz="1600" b="0" kern="1200" dirty="0" err="1"/>
            <a:t>agli</a:t>
          </a:r>
          <a:r>
            <a:rPr lang="en-US" sz="1600" b="0" kern="1200" dirty="0"/>
            <a:t> </a:t>
          </a:r>
          <a:r>
            <a:rPr lang="en-US" sz="1600" b="0" kern="1200" dirty="0" err="1"/>
            <a:t>operatori</a:t>
          </a:r>
          <a:r>
            <a:rPr lang="en-US" sz="1600" b="0" kern="1200" dirty="0"/>
            <a:t> di </a:t>
          </a:r>
          <a:r>
            <a:rPr lang="en-US" sz="1600" b="0" kern="1200" dirty="0" err="1"/>
            <a:t>realizzare</a:t>
          </a:r>
          <a:r>
            <a:rPr lang="en-US" sz="1600" b="0" kern="1200" dirty="0"/>
            <a:t> </a:t>
          </a:r>
          <a:r>
            <a:rPr lang="en-US" sz="1600" b="0" kern="1200" dirty="0" err="1"/>
            <a:t>interventi</a:t>
          </a:r>
          <a:r>
            <a:rPr lang="en-US" sz="1600" b="0" kern="1200" dirty="0"/>
            <a:t> di empowerment </a:t>
          </a:r>
          <a:endParaRPr lang="it-IT" sz="1600" b="0" i="1" kern="1200" dirty="0"/>
        </a:p>
      </dsp:txBody>
      <dsp:txXfrm>
        <a:off x="0" y="432291"/>
        <a:ext cx="8549499" cy="1638000"/>
      </dsp:txXfrm>
    </dsp:sp>
    <dsp:sp modelId="{9DB04CDF-39EC-4244-9F0B-26C223826E0F}">
      <dsp:nvSpPr>
        <dsp:cNvPr id="0" name=""/>
        <dsp:cNvSpPr/>
      </dsp:nvSpPr>
      <dsp:spPr>
        <a:xfrm>
          <a:off x="427474" y="48531"/>
          <a:ext cx="5984649" cy="76752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6205" tIns="0" rIns="226205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b="1" kern="1200" dirty="0"/>
            <a:t>OPPORTUNITA’ </a:t>
          </a:r>
        </a:p>
      </dsp:txBody>
      <dsp:txXfrm>
        <a:off x="464941" y="85998"/>
        <a:ext cx="5909715" cy="692586"/>
      </dsp:txXfrm>
    </dsp:sp>
    <dsp:sp modelId="{0B9905FD-3539-478A-81C2-75EB185388BC}">
      <dsp:nvSpPr>
        <dsp:cNvPr id="0" name=""/>
        <dsp:cNvSpPr/>
      </dsp:nvSpPr>
      <dsp:spPr>
        <a:xfrm>
          <a:off x="0" y="2594451"/>
          <a:ext cx="8549499" cy="9009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10058062"/>
              <a:satOff val="25"/>
              <a:lumOff val="-343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3536" tIns="541528" rIns="663536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0" kern="1200" dirty="0" err="1"/>
            <a:t>Quali</a:t>
          </a:r>
          <a:r>
            <a:rPr lang="en-US" sz="1600" b="0" kern="1200" dirty="0"/>
            <a:t> </a:t>
          </a:r>
          <a:r>
            <a:rPr lang="en-US" sz="1600" b="0" kern="1200" dirty="0" err="1"/>
            <a:t>sono</a:t>
          </a:r>
          <a:r>
            <a:rPr lang="en-US" sz="1600" b="0" kern="1200" dirty="0"/>
            <a:t> </a:t>
          </a:r>
          <a:r>
            <a:rPr lang="en-US" sz="1600" b="0" kern="1200" dirty="0" err="1"/>
            <a:t>i</a:t>
          </a:r>
          <a:r>
            <a:rPr lang="en-US" sz="1600" b="0" kern="1200" dirty="0"/>
            <a:t> </a:t>
          </a:r>
          <a:r>
            <a:rPr lang="en-US" sz="1600" b="0" kern="1200" dirty="0" err="1"/>
            <a:t>comportamenti</a:t>
          </a:r>
          <a:r>
            <a:rPr lang="en-US" sz="1600" b="0" kern="1200" dirty="0"/>
            <a:t> </a:t>
          </a:r>
          <a:r>
            <a:rPr lang="en-US" sz="1600" b="0" kern="1200" dirty="0" err="1"/>
            <a:t>dei</a:t>
          </a:r>
          <a:r>
            <a:rPr lang="en-US" sz="1600" b="0" kern="1200" dirty="0"/>
            <a:t> </a:t>
          </a:r>
          <a:r>
            <a:rPr lang="en-US" sz="1600" b="0" kern="1200" dirty="0" err="1"/>
            <a:t>ragazzi</a:t>
          </a:r>
          <a:r>
            <a:rPr lang="en-US" sz="1600" b="0" kern="1200" dirty="0"/>
            <a:t> e </a:t>
          </a:r>
          <a:r>
            <a:rPr lang="en-US" sz="1600" b="0" kern="1200" dirty="0" err="1"/>
            <a:t>dei</a:t>
          </a:r>
          <a:r>
            <a:rPr lang="en-US" sz="1600" b="0" kern="1200" dirty="0"/>
            <a:t> </a:t>
          </a:r>
          <a:r>
            <a:rPr lang="en-US" sz="1600" b="0" kern="1200" dirty="0" err="1"/>
            <a:t>professionisti</a:t>
          </a:r>
          <a:r>
            <a:rPr lang="en-US" sz="1600" b="0" kern="1200" dirty="0"/>
            <a:t> </a:t>
          </a:r>
          <a:r>
            <a:rPr lang="en-US" sz="1600" b="0" kern="1200" dirty="0" err="1"/>
            <a:t>nella</a:t>
          </a:r>
          <a:r>
            <a:rPr lang="en-US" sz="1600" b="0" kern="1200" dirty="0"/>
            <a:t> </a:t>
          </a:r>
          <a:r>
            <a:rPr lang="en-US" sz="1600" b="0" kern="1200" dirty="0" err="1"/>
            <a:t>comunità</a:t>
          </a:r>
          <a:endParaRPr lang="it-IT" sz="1600" b="0" i="1" kern="1200" dirty="0"/>
        </a:p>
      </dsp:txBody>
      <dsp:txXfrm>
        <a:off x="0" y="2594451"/>
        <a:ext cx="8549499" cy="900900"/>
      </dsp:txXfrm>
    </dsp:sp>
    <dsp:sp modelId="{1C3E10CD-C539-49C3-8E14-2AA84F85912B}">
      <dsp:nvSpPr>
        <dsp:cNvPr id="0" name=""/>
        <dsp:cNvSpPr/>
      </dsp:nvSpPr>
      <dsp:spPr>
        <a:xfrm>
          <a:off x="427474" y="2210691"/>
          <a:ext cx="5984649" cy="767520"/>
        </a:xfrm>
        <a:prstGeom prst="roundRect">
          <a:avLst/>
        </a:prstGeom>
        <a:solidFill>
          <a:schemeClr val="accent3">
            <a:hueOff val="10058062"/>
            <a:satOff val="25"/>
            <a:lumOff val="-343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6205" tIns="0" rIns="226205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b="1" kern="1200" dirty="0"/>
            <a:t>RISULTATI</a:t>
          </a:r>
        </a:p>
      </dsp:txBody>
      <dsp:txXfrm>
        <a:off x="464941" y="2248158"/>
        <a:ext cx="5909715" cy="692586"/>
      </dsp:txXfrm>
    </dsp:sp>
    <dsp:sp modelId="{B7081CEF-F7CF-48AC-B5F6-65CC5A66E0DD}">
      <dsp:nvSpPr>
        <dsp:cNvPr id="0" name=""/>
        <dsp:cNvSpPr/>
      </dsp:nvSpPr>
      <dsp:spPr>
        <a:xfrm>
          <a:off x="0" y="4019511"/>
          <a:ext cx="8549499" cy="9009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20116124"/>
              <a:satOff val="51"/>
              <a:lumOff val="-686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3536" tIns="541528" rIns="663536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600" b="0" i="0" kern="1200" dirty="0"/>
            <a:t>Come i ragazzi si vedono nel futuro e quali bisogni individuano gli operatori</a:t>
          </a:r>
        </a:p>
      </dsp:txBody>
      <dsp:txXfrm>
        <a:off x="0" y="4019511"/>
        <a:ext cx="8549499" cy="900900"/>
      </dsp:txXfrm>
    </dsp:sp>
    <dsp:sp modelId="{FF3D24AF-402D-4BF6-95D7-0AD81920FA35}">
      <dsp:nvSpPr>
        <dsp:cNvPr id="0" name=""/>
        <dsp:cNvSpPr/>
      </dsp:nvSpPr>
      <dsp:spPr>
        <a:xfrm>
          <a:off x="427474" y="3635751"/>
          <a:ext cx="5984649" cy="767520"/>
        </a:xfrm>
        <a:prstGeom prst="roundRect">
          <a:avLst/>
        </a:prstGeom>
        <a:solidFill>
          <a:schemeClr val="accent3">
            <a:hueOff val="20116124"/>
            <a:satOff val="51"/>
            <a:lumOff val="-686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6205" tIns="0" rIns="226205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b="1" kern="1200" dirty="0"/>
            <a:t>PROSPETTVE</a:t>
          </a:r>
        </a:p>
      </dsp:txBody>
      <dsp:txXfrm>
        <a:off x="464941" y="3673218"/>
        <a:ext cx="5909715" cy="69258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DEC2AC-C604-438B-A6EB-84FDEBBA016D}">
      <dsp:nvSpPr>
        <dsp:cNvPr id="0" name=""/>
        <dsp:cNvSpPr/>
      </dsp:nvSpPr>
      <dsp:spPr>
        <a:xfrm rot="5400000">
          <a:off x="-369866" y="1498341"/>
          <a:ext cx="1634741" cy="19734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D2941D-52A9-4C09-AC9A-6C6BA3EEB035}">
      <dsp:nvSpPr>
        <dsp:cNvPr id="0" name=""/>
        <dsp:cNvSpPr/>
      </dsp:nvSpPr>
      <dsp:spPr>
        <a:xfrm>
          <a:off x="4040" y="451868"/>
          <a:ext cx="2192757" cy="131565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>
              <a:latin typeface="Aptos" panose="020B0004020202020204" pitchFamily="34" charset="0"/>
            </a:rPr>
            <a:t>Socio-</a:t>
          </a:r>
          <a:r>
            <a:rPr lang="it-IT" sz="1800" kern="1200" dirty="0" err="1">
              <a:latin typeface="Aptos" panose="020B0004020202020204" pitchFamily="34" charset="0"/>
            </a:rPr>
            <a:t>anagraphic</a:t>
          </a:r>
          <a:r>
            <a:rPr lang="it-IT" sz="1800" kern="1200" dirty="0">
              <a:latin typeface="Aptos" panose="020B0004020202020204" pitchFamily="34" charset="0"/>
            </a:rPr>
            <a:t> data</a:t>
          </a:r>
          <a:endParaRPr lang="en-US" sz="1800" kern="1200" dirty="0">
            <a:latin typeface="Aptos" panose="020B0004020202020204" pitchFamily="34" charset="0"/>
          </a:endParaRPr>
        </a:p>
      </dsp:txBody>
      <dsp:txXfrm>
        <a:off x="42574" y="490402"/>
        <a:ext cx="2115689" cy="1238586"/>
      </dsp:txXfrm>
    </dsp:sp>
    <dsp:sp modelId="{A85C88CC-48AA-40C4-8201-B9DC9D68ACE4}">
      <dsp:nvSpPr>
        <dsp:cNvPr id="0" name=""/>
        <dsp:cNvSpPr/>
      </dsp:nvSpPr>
      <dsp:spPr>
        <a:xfrm rot="5400000">
          <a:off x="-369866" y="3142909"/>
          <a:ext cx="1634741" cy="197348"/>
        </a:xfrm>
        <a:prstGeom prst="rect">
          <a:avLst/>
        </a:prstGeom>
        <a:solidFill>
          <a:schemeClr val="accent3">
            <a:hueOff val="2873732"/>
            <a:satOff val="7"/>
            <a:lumOff val="-98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DA952D-6839-4C11-BEAC-701D55B2287C}">
      <dsp:nvSpPr>
        <dsp:cNvPr id="0" name=""/>
        <dsp:cNvSpPr/>
      </dsp:nvSpPr>
      <dsp:spPr>
        <a:xfrm>
          <a:off x="4040" y="2096436"/>
          <a:ext cx="2192757" cy="1315654"/>
        </a:xfrm>
        <a:prstGeom prst="roundRect">
          <a:avLst>
            <a:gd name="adj" fmla="val 10000"/>
          </a:avLst>
        </a:prstGeom>
        <a:solidFill>
          <a:schemeClr val="accent3">
            <a:hueOff val="2514516"/>
            <a:satOff val="6"/>
            <a:lumOff val="-85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>
              <a:latin typeface="Aptos" panose="020B0004020202020204" pitchFamily="34" charset="0"/>
            </a:rPr>
            <a:t>Support networks (</a:t>
          </a:r>
          <a:r>
            <a:rPr lang="it-IT" sz="1800" kern="1200" dirty="0" err="1">
              <a:latin typeface="Aptos" panose="020B0004020202020204" pitchFamily="34" charset="0"/>
            </a:rPr>
            <a:t>opportunities</a:t>
          </a:r>
          <a:r>
            <a:rPr lang="it-IT" sz="1800" kern="1200" dirty="0">
              <a:latin typeface="Aptos" panose="020B0004020202020204" pitchFamily="34" charset="0"/>
            </a:rPr>
            <a:t>)</a:t>
          </a:r>
          <a:r>
            <a:rPr lang="en-US" sz="1800" kern="1200" dirty="0">
              <a:latin typeface="Aptos" panose="020B0004020202020204" pitchFamily="34" charset="0"/>
            </a:rPr>
            <a:t> </a:t>
          </a:r>
        </a:p>
      </dsp:txBody>
      <dsp:txXfrm>
        <a:off x="42574" y="2134970"/>
        <a:ext cx="2115689" cy="1238586"/>
      </dsp:txXfrm>
    </dsp:sp>
    <dsp:sp modelId="{C22C582D-3868-48FE-8974-68405F9ADF33}">
      <dsp:nvSpPr>
        <dsp:cNvPr id="0" name=""/>
        <dsp:cNvSpPr/>
      </dsp:nvSpPr>
      <dsp:spPr>
        <a:xfrm>
          <a:off x="452417" y="3965193"/>
          <a:ext cx="2906541" cy="197348"/>
        </a:xfrm>
        <a:prstGeom prst="rect">
          <a:avLst/>
        </a:prstGeom>
        <a:solidFill>
          <a:schemeClr val="accent3">
            <a:hueOff val="5747464"/>
            <a:satOff val="15"/>
            <a:lumOff val="-196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CBC394-ED28-4474-8658-B123B2A1D41C}">
      <dsp:nvSpPr>
        <dsp:cNvPr id="0" name=""/>
        <dsp:cNvSpPr/>
      </dsp:nvSpPr>
      <dsp:spPr>
        <a:xfrm>
          <a:off x="4040" y="3741004"/>
          <a:ext cx="2192757" cy="1315654"/>
        </a:xfrm>
        <a:prstGeom prst="roundRect">
          <a:avLst>
            <a:gd name="adj" fmla="val 10000"/>
          </a:avLst>
        </a:prstGeom>
        <a:solidFill>
          <a:schemeClr val="accent3">
            <a:hueOff val="5029031"/>
            <a:satOff val="13"/>
            <a:lumOff val="-171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Aptos" panose="020B0004020202020204" pitchFamily="34" charset="0"/>
            </a:rPr>
            <a:t>Resources that enable professionals to carry out targeted empowerment interventions (opportunities) only professionals</a:t>
          </a:r>
        </a:p>
      </dsp:txBody>
      <dsp:txXfrm>
        <a:off x="42574" y="3779538"/>
        <a:ext cx="2115689" cy="1238586"/>
      </dsp:txXfrm>
    </dsp:sp>
    <dsp:sp modelId="{37671137-9E3A-41E8-9425-3BF8793BFAF3}">
      <dsp:nvSpPr>
        <dsp:cNvPr id="0" name=""/>
        <dsp:cNvSpPr/>
      </dsp:nvSpPr>
      <dsp:spPr>
        <a:xfrm rot="16200000">
          <a:off x="2546501" y="3142909"/>
          <a:ext cx="1634741" cy="197348"/>
        </a:xfrm>
        <a:prstGeom prst="rect">
          <a:avLst/>
        </a:prstGeom>
        <a:solidFill>
          <a:schemeClr val="accent3">
            <a:hueOff val="8621196"/>
            <a:satOff val="22"/>
            <a:lumOff val="-294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B89E5D-5FE5-47B0-95A6-0612C7470C16}">
      <dsp:nvSpPr>
        <dsp:cNvPr id="0" name=""/>
        <dsp:cNvSpPr/>
      </dsp:nvSpPr>
      <dsp:spPr>
        <a:xfrm>
          <a:off x="2920407" y="3741004"/>
          <a:ext cx="2192757" cy="1315654"/>
        </a:xfrm>
        <a:prstGeom prst="roundRect">
          <a:avLst>
            <a:gd name="adj" fmla="val 10000"/>
          </a:avLst>
        </a:prstGeom>
        <a:solidFill>
          <a:schemeClr val="accent3">
            <a:hueOff val="7543547"/>
            <a:satOff val="19"/>
            <a:lumOff val="-257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>
              <a:latin typeface="Aptos" panose="020B0004020202020204" pitchFamily="34" charset="0"/>
            </a:rPr>
            <a:t>How to </a:t>
          </a:r>
          <a:r>
            <a:rPr lang="it-IT" sz="1800" kern="1200" dirty="0" err="1">
              <a:latin typeface="Aptos" panose="020B0004020202020204" pitchFamily="34" charset="0"/>
            </a:rPr>
            <a:t>spent</a:t>
          </a:r>
          <a:r>
            <a:rPr lang="it-IT" sz="1800" kern="1200" dirty="0">
              <a:latin typeface="Aptos" panose="020B0004020202020204" pitchFamily="34" charset="0"/>
            </a:rPr>
            <a:t> </a:t>
          </a:r>
          <a:r>
            <a:rPr lang="it-IT" sz="1800" kern="1200" dirty="0" err="1">
              <a:latin typeface="Aptos" panose="020B0004020202020204" pitchFamily="34" charset="0"/>
            </a:rPr>
            <a:t>my</a:t>
          </a:r>
          <a:r>
            <a:rPr lang="it-IT" sz="1800" kern="1200" dirty="0">
              <a:latin typeface="Aptos" panose="020B0004020202020204" pitchFamily="34" charset="0"/>
            </a:rPr>
            <a:t> time (</a:t>
          </a:r>
          <a:r>
            <a:rPr lang="it-IT" sz="1800" kern="1200" dirty="0" err="1">
              <a:latin typeface="Aptos" panose="020B0004020202020204" pitchFamily="34" charset="0"/>
            </a:rPr>
            <a:t>outcomes</a:t>
          </a:r>
          <a:r>
            <a:rPr lang="it-IT" sz="1800" kern="1200" dirty="0">
              <a:latin typeface="Aptos" panose="020B0004020202020204" pitchFamily="34" charset="0"/>
            </a:rPr>
            <a:t>) </a:t>
          </a:r>
          <a:r>
            <a:rPr lang="it-IT" sz="1800" kern="1200" dirty="0" err="1">
              <a:latin typeface="Aptos" panose="020B0004020202020204" pitchFamily="34" charset="0"/>
            </a:rPr>
            <a:t>only</a:t>
          </a:r>
          <a:r>
            <a:rPr lang="it-IT" sz="1800" kern="1200" dirty="0">
              <a:latin typeface="Aptos" panose="020B0004020202020204" pitchFamily="34" charset="0"/>
            </a:rPr>
            <a:t> </a:t>
          </a:r>
          <a:r>
            <a:rPr lang="it-IT" sz="1800" kern="1200" dirty="0" err="1">
              <a:latin typeface="Aptos" panose="020B0004020202020204" pitchFamily="34" charset="0"/>
            </a:rPr>
            <a:t>young</a:t>
          </a:r>
          <a:r>
            <a:rPr lang="it-IT" sz="1800" kern="1200" dirty="0">
              <a:latin typeface="Aptos" panose="020B0004020202020204" pitchFamily="34" charset="0"/>
            </a:rPr>
            <a:t> people</a:t>
          </a:r>
          <a:endParaRPr lang="en-US" sz="1800" kern="1200" dirty="0">
            <a:latin typeface="Aptos" panose="020B0004020202020204" pitchFamily="34" charset="0"/>
          </a:endParaRPr>
        </a:p>
      </dsp:txBody>
      <dsp:txXfrm>
        <a:off x="2958941" y="3779538"/>
        <a:ext cx="2115689" cy="1238586"/>
      </dsp:txXfrm>
    </dsp:sp>
    <dsp:sp modelId="{854573C0-2914-4983-BBB7-4395B2594B23}">
      <dsp:nvSpPr>
        <dsp:cNvPr id="0" name=""/>
        <dsp:cNvSpPr/>
      </dsp:nvSpPr>
      <dsp:spPr>
        <a:xfrm rot="16200000">
          <a:off x="2546501" y="1498341"/>
          <a:ext cx="1634741" cy="197348"/>
        </a:xfrm>
        <a:prstGeom prst="rect">
          <a:avLst/>
        </a:prstGeom>
        <a:solidFill>
          <a:schemeClr val="accent3">
            <a:hueOff val="11494928"/>
            <a:satOff val="29"/>
            <a:lumOff val="-392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BDB4AB-ECE0-44CB-9CCD-D5DF9311715D}">
      <dsp:nvSpPr>
        <dsp:cNvPr id="0" name=""/>
        <dsp:cNvSpPr/>
      </dsp:nvSpPr>
      <dsp:spPr>
        <a:xfrm>
          <a:off x="2920407" y="2096436"/>
          <a:ext cx="2192757" cy="1315654"/>
        </a:xfrm>
        <a:prstGeom prst="roundRect">
          <a:avLst>
            <a:gd name="adj" fmla="val 10000"/>
          </a:avLst>
        </a:prstGeom>
        <a:solidFill>
          <a:schemeClr val="accent3">
            <a:hueOff val="10058062"/>
            <a:satOff val="25"/>
            <a:lumOff val="-343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 err="1">
              <a:latin typeface="Aptos" panose="020B0004020202020204" pitchFamily="34" charset="0"/>
            </a:rPr>
            <a:t>Service’s</a:t>
          </a:r>
          <a:r>
            <a:rPr lang="it-IT" sz="1800" kern="1200" dirty="0">
              <a:latin typeface="Aptos" panose="020B0004020202020204" pitchFamily="34" charset="0"/>
            </a:rPr>
            <a:t> </a:t>
          </a:r>
          <a:r>
            <a:rPr lang="it-IT" sz="1800" kern="1200" dirty="0" err="1">
              <a:latin typeface="Aptos" panose="020B0004020202020204" pitchFamily="34" charset="0"/>
            </a:rPr>
            <a:t>relationship</a:t>
          </a:r>
          <a:r>
            <a:rPr lang="it-IT" sz="1800" kern="1200" dirty="0">
              <a:latin typeface="Aptos" panose="020B0004020202020204" pitchFamily="34" charset="0"/>
            </a:rPr>
            <a:t> (</a:t>
          </a:r>
          <a:r>
            <a:rPr lang="it-IT" sz="1800" kern="1200" dirty="0" err="1">
              <a:latin typeface="Aptos" panose="020B0004020202020204" pitchFamily="34" charset="0"/>
            </a:rPr>
            <a:t>outcomes</a:t>
          </a:r>
          <a:r>
            <a:rPr lang="it-IT" sz="1800" kern="1200" dirty="0">
              <a:latin typeface="Aptos" panose="020B0004020202020204" pitchFamily="34" charset="0"/>
            </a:rPr>
            <a:t>)</a:t>
          </a:r>
          <a:endParaRPr lang="en-US" sz="1800" kern="1200" dirty="0">
            <a:latin typeface="Aptos" panose="020B0004020202020204" pitchFamily="34" charset="0"/>
          </a:endParaRPr>
        </a:p>
      </dsp:txBody>
      <dsp:txXfrm>
        <a:off x="2958941" y="2134970"/>
        <a:ext cx="2115689" cy="1238586"/>
      </dsp:txXfrm>
    </dsp:sp>
    <dsp:sp modelId="{890DAD3F-7369-47A0-8C7A-9A80682AC3AB}">
      <dsp:nvSpPr>
        <dsp:cNvPr id="0" name=""/>
        <dsp:cNvSpPr/>
      </dsp:nvSpPr>
      <dsp:spPr>
        <a:xfrm>
          <a:off x="3368785" y="676056"/>
          <a:ext cx="2906541" cy="197348"/>
        </a:xfrm>
        <a:prstGeom prst="rect">
          <a:avLst/>
        </a:prstGeom>
        <a:solidFill>
          <a:schemeClr val="accent3">
            <a:hueOff val="14368661"/>
            <a:satOff val="36"/>
            <a:lumOff val="-490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895D31-73D6-418D-ABBA-C07D160544A3}">
      <dsp:nvSpPr>
        <dsp:cNvPr id="0" name=""/>
        <dsp:cNvSpPr/>
      </dsp:nvSpPr>
      <dsp:spPr>
        <a:xfrm>
          <a:off x="2920407" y="451868"/>
          <a:ext cx="2192757" cy="1315654"/>
        </a:xfrm>
        <a:prstGeom prst="roundRect">
          <a:avLst>
            <a:gd name="adj" fmla="val 10000"/>
          </a:avLst>
        </a:prstGeom>
        <a:solidFill>
          <a:schemeClr val="accent3">
            <a:hueOff val="12572578"/>
            <a:satOff val="32"/>
            <a:lumOff val="-428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 err="1">
              <a:latin typeface="Aptos" panose="020B0004020202020204" pitchFamily="34" charset="0"/>
            </a:rPr>
            <a:t>Psycological</a:t>
          </a:r>
          <a:r>
            <a:rPr lang="it-IT" sz="1800" kern="1200" dirty="0">
              <a:latin typeface="Aptos" panose="020B0004020202020204" pitchFamily="34" charset="0"/>
            </a:rPr>
            <a:t> and </a:t>
          </a:r>
          <a:r>
            <a:rPr lang="it-IT" sz="1800" kern="1200" dirty="0" err="1">
              <a:latin typeface="Aptos" panose="020B0004020202020204" pitchFamily="34" charset="0"/>
            </a:rPr>
            <a:t>Mental</a:t>
          </a:r>
          <a:r>
            <a:rPr lang="it-IT" sz="1800" kern="1200" dirty="0">
              <a:latin typeface="Aptos" panose="020B0004020202020204" pitchFamily="34" charset="0"/>
            </a:rPr>
            <a:t> Health </a:t>
          </a:r>
          <a:r>
            <a:rPr lang="it-IT" sz="1800" kern="1200" dirty="0" err="1">
              <a:latin typeface="Aptos" panose="020B0004020202020204" pitchFamily="34" charset="0"/>
            </a:rPr>
            <a:t>perception</a:t>
          </a:r>
          <a:r>
            <a:rPr lang="it-IT" sz="1800" kern="1200" dirty="0">
              <a:latin typeface="Aptos" panose="020B0004020202020204" pitchFamily="34" charset="0"/>
            </a:rPr>
            <a:t> (</a:t>
          </a:r>
          <a:r>
            <a:rPr lang="it-IT" sz="1800" kern="1200" dirty="0" err="1">
              <a:latin typeface="Aptos" panose="020B0004020202020204" pitchFamily="34" charset="0"/>
            </a:rPr>
            <a:t>outcomes</a:t>
          </a:r>
          <a:r>
            <a:rPr lang="it-IT" sz="1800" kern="1200" dirty="0">
              <a:latin typeface="Aptos" panose="020B0004020202020204" pitchFamily="34" charset="0"/>
            </a:rPr>
            <a:t>) </a:t>
          </a:r>
          <a:r>
            <a:rPr lang="it-IT" sz="1800" kern="1200" dirty="0" err="1">
              <a:latin typeface="Aptos" panose="020B0004020202020204" pitchFamily="34" charset="0"/>
            </a:rPr>
            <a:t>only</a:t>
          </a:r>
          <a:r>
            <a:rPr lang="it-IT" sz="1800" kern="1200" dirty="0">
              <a:latin typeface="Aptos" panose="020B0004020202020204" pitchFamily="34" charset="0"/>
            </a:rPr>
            <a:t> </a:t>
          </a:r>
          <a:r>
            <a:rPr lang="it-IT" sz="1800" kern="1200" dirty="0" err="1">
              <a:latin typeface="Aptos" panose="020B0004020202020204" pitchFamily="34" charset="0"/>
            </a:rPr>
            <a:t>young</a:t>
          </a:r>
          <a:r>
            <a:rPr lang="it-IT" sz="1800" kern="1200" dirty="0">
              <a:latin typeface="Aptos" panose="020B0004020202020204" pitchFamily="34" charset="0"/>
            </a:rPr>
            <a:t> people</a:t>
          </a:r>
          <a:endParaRPr lang="en-US" sz="1800" kern="1200" dirty="0">
            <a:latin typeface="Aptos" panose="020B0004020202020204" pitchFamily="34" charset="0"/>
          </a:endParaRPr>
        </a:p>
      </dsp:txBody>
      <dsp:txXfrm>
        <a:off x="2958941" y="490402"/>
        <a:ext cx="2115689" cy="1238586"/>
      </dsp:txXfrm>
    </dsp:sp>
    <dsp:sp modelId="{AD5331F8-0F2B-4DBC-803B-619BE9784740}">
      <dsp:nvSpPr>
        <dsp:cNvPr id="0" name=""/>
        <dsp:cNvSpPr/>
      </dsp:nvSpPr>
      <dsp:spPr>
        <a:xfrm rot="5400000">
          <a:off x="5462868" y="1498341"/>
          <a:ext cx="1634741" cy="197348"/>
        </a:xfrm>
        <a:prstGeom prst="rect">
          <a:avLst/>
        </a:prstGeom>
        <a:solidFill>
          <a:schemeClr val="accent3">
            <a:hueOff val="17242392"/>
            <a:satOff val="44"/>
            <a:lumOff val="-588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8FFC07-B7C5-477B-8196-2A2682F42E7C}">
      <dsp:nvSpPr>
        <dsp:cNvPr id="0" name=""/>
        <dsp:cNvSpPr/>
      </dsp:nvSpPr>
      <dsp:spPr>
        <a:xfrm>
          <a:off x="5836775" y="451868"/>
          <a:ext cx="2192757" cy="1315654"/>
        </a:xfrm>
        <a:prstGeom prst="roundRect">
          <a:avLst>
            <a:gd name="adj" fmla="val 10000"/>
          </a:avLst>
        </a:prstGeom>
        <a:solidFill>
          <a:schemeClr val="accent3">
            <a:hueOff val="15087093"/>
            <a:satOff val="38"/>
            <a:lumOff val="-514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>
              <a:latin typeface="Aptos" panose="020B0004020202020204" pitchFamily="34" charset="0"/>
            </a:rPr>
            <a:t>Future </a:t>
          </a:r>
          <a:r>
            <a:rPr lang="it-IT" sz="1800" kern="1200" dirty="0" err="1">
              <a:latin typeface="Aptos" panose="020B0004020202020204" pitchFamily="34" charset="0"/>
            </a:rPr>
            <a:t>perspectives</a:t>
          </a:r>
          <a:r>
            <a:rPr lang="it-IT" sz="1800" kern="1200" dirty="0">
              <a:latin typeface="Aptos" panose="020B0004020202020204" pitchFamily="34" charset="0"/>
            </a:rPr>
            <a:t> (</a:t>
          </a:r>
          <a:r>
            <a:rPr lang="it-IT" sz="1800" kern="1200" dirty="0" err="1">
              <a:latin typeface="Aptos" panose="020B0004020202020204" pitchFamily="34" charset="0"/>
            </a:rPr>
            <a:t>perspectives</a:t>
          </a:r>
          <a:r>
            <a:rPr lang="it-IT" sz="1800" kern="1200" dirty="0">
              <a:latin typeface="Aptos" panose="020B0004020202020204" pitchFamily="34" charset="0"/>
            </a:rPr>
            <a:t>)</a:t>
          </a:r>
          <a:endParaRPr lang="en-US" sz="1800" kern="1200" dirty="0">
            <a:latin typeface="Aptos" panose="020B0004020202020204" pitchFamily="34" charset="0"/>
          </a:endParaRPr>
        </a:p>
      </dsp:txBody>
      <dsp:txXfrm>
        <a:off x="5875309" y="490402"/>
        <a:ext cx="2115689" cy="1238586"/>
      </dsp:txXfrm>
    </dsp:sp>
    <dsp:sp modelId="{07F076B4-748D-464E-917A-390AD8D6C04C}">
      <dsp:nvSpPr>
        <dsp:cNvPr id="0" name=""/>
        <dsp:cNvSpPr/>
      </dsp:nvSpPr>
      <dsp:spPr>
        <a:xfrm rot="5400000">
          <a:off x="5462868" y="3142909"/>
          <a:ext cx="1634741" cy="197348"/>
        </a:xfrm>
        <a:prstGeom prst="rect">
          <a:avLst/>
        </a:prstGeom>
        <a:solidFill>
          <a:schemeClr val="accent3">
            <a:hueOff val="20116124"/>
            <a:satOff val="51"/>
            <a:lumOff val="-686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7A2489-0618-44D7-91FB-D2A56F890A37}">
      <dsp:nvSpPr>
        <dsp:cNvPr id="0" name=""/>
        <dsp:cNvSpPr/>
      </dsp:nvSpPr>
      <dsp:spPr>
        <a:xfrm>
          <a:off x="5836775" y="2096436"/>
          <a:ext cx="2192757" cy="1315654"/>
        </a:xfrm>
        <a:prstGeom prst="roundRect">
          <a:avLst>
            <a:gd name="adj" fmla="val 10000"/>
          </a:avLst>
        </a:prstGeom>
        <a:solidFill>
          <a:schemeClr val="accent3">
            <a:hueOff val="17601608"/>
            <a:satOff val="45"/>
            <a:lumOff val="-600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>
              <a:latin typeface="Aptos" panose="020B0004020202020204" pitchFamily="34" charset="0"/>
            </a:rPr>
            <a:t>-  </a:t>
          </a:r>
          <a:r>
            <a:rPr lang="it-IT" sz="1800" kern="1200" dirty="0" err="1">
              <a:latin typeface="Aptos" panose="020B0004020202020204" pitchFamily="34" charset="0"/>
            </a:rPr>
            <a:t>Main</a:t>
          </a:r>
          <a:r>
            <a:rPr lang="it-IT" sz="1800" kern="1200" dirty="0">
              <a:latin typeface="Aptos" panose="020B0004020202020204" pitchFamily="34" charset="0"/>
            </a:rPr>
            <a:t> </a:t>
          </a:r>
          <a:r>
            <a:rPr lang="it-IT" sz="1800" kern="1200" dirty="0" err="1">
              <a:latin typeface="Aptos" panose="020B0004020202020204" pitchFamily="34" charset="0"/>
            </a:rPr>
            <a:t>obstacle</a:t>
          </a:r>
          <a:r>
            <a:rPr lang="it-IT" sz="1800" kern="1200" dirty="0">
              <a:latin typeface="Aptos" panose="020B0004020202020204" pitchFamily="34" charset="0"/>
            </a:rPr>
            <a:t> to self-</a:t>
          </a:r>
          <a:r>
            <a:rPr lang="it-IT" sz="1800" kern="1200" dirty="0" err="1">
              <a:latin typeface="Aptos" panose="020B0004020202020204" pitchFamily="34" charset="0"/>
            </a:rPr>
            <a:t>realization</a:t>
          </a:r>
          <a:r>
            <a:rPr lang="it-IT" sz="1800" kern="1200" dirty="0">
              <a:latin typeface="Aptos" panose="020B0004020202020204" pitchFamily="34" charset="0"/>
            </a:rPr>
            <a:t> (</a:t>
          </a:r>
          <a:r>
            <a:rPr lang="it-IT" sz="1800" kern="1200" dirty="0" err="1">
              <a:latin typeface="Aptos" panose="020B0004020202020204" pitchFamily="34" charset="0"/>
            </a:rPr>
            <a:t>perspectives</a:t>
          </a:r>
          <a:r>
            <a:rPr lang="it-IT" sz="1800" kern="1200" dirty="0">
              <a:latin typeface="Aptos" panose="020B0004020202020204" pitchFamily="34" charset="0"/>
            </a:rPr>
            <a:t>) </a:t>
          </a:r>
          <a:r>
            <a:rPr lang="it-IT" sz="1800" kern="1200" dirty="0" err="1">
              <a:latin typeface="Aptos" panose="020B0004020202020204" pitchFamily="34" charset="0"/>
            </a:rPr>
            <a:t>only</a:t>
          </a:r>
          <a:r>
            <a:rPr lang="it-IT" sz="1800" kern="1200" dirty="0">
              <a:latin typeface="Aptos" panose="020B0004020202020204" pitchFamily="34" charset="0"/>
            </a:rPr>
            <a:t> </a:t>
          </a:r>
          <a:r>
            <a:rPr lang="it-IT" sz="1800" kern="1200" dirty="0" err="1">
              <a:latin typeface="Aptos" panose="020B0004020202020204" pitchFamily="34" charset="0"/>
            </a:rPr>
            <a:t>young</a:t>
          </a:r>
          <a:r>
            <a:rPr lang="it-IT" sz="1800" kern="1200" dirty="0">
              <a:latin typeface="Aptos" panose="020B0004020202020204" pitchFamily="34" charset="0"/>
            </a:rPr>
            <a:t> people</a:t>
          </a:r>
          <a:endParaRPr lang="en-US" sz="1800" kern="1200" dirty="0">
            <a:latin typeface="Aptos" panose="020B0004020202020204" pitchFamily="34" charset="0"/>
          </a:endParaRPr>
        </a:p>
      </dsp:txBody>
      <dsp:txXfrm>
        <a:off x="5875309" y="2134970"/>
        <a:ext cx="2115689" cy="1238586"/>
      </dsp:txXfrm>
    </dsp:sp>
    <dsp:sp modelId="{773E8445-C8AC-406E-BA2E-9A280C3BDB13}">
      <dsp:nvSpPr>
        <dsp:cNvPr id="0" name=""/>
        <dsp:cNvSpPr/>
      </dsp:nvSpPr>
      <dsp:spPr>
        <a:xfrm>
          <a:off x="5836775" y="3741004"/>
          <a:ext cx="2192757" cy="1315654"/>
        </a:xfrm>
        <a:prstGeom prst="roundRect">
          <a:avLst>
            <a:gd name="adj" fmla="val 10000"/>
          </a:avLst>
        </a:prstGeom>
        <a:solidFill>
          <a:schemeClr val="accent3">
            <a:hueOff val="20116124"/>
            <a:satOff val="51"/>
            <a:lumOff val="-686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 err="1">
              <a:latin typeface="Aptos" panose="020B0004020202020204" pitchFamily="34" charset="0"/>
            </a:rPr>
            <a:t>What</a:t>
          </a:r>
          <a:r>
            <a:rPr lang="it-IT" sz="1800" kern="1200" dirty="0">
              <a:latin typeface="Aptos" panose="020B0004020202020204" pitchFamily="34" charset="0"/>
            </a:rPr>
            <a:t> the </a:t>
          </a:r>
          <a:r>
            <a:rPr lang="it-IT" sz="1800" kern="1200" dirty="0" err="1">
              <a:latin typeface="Aptos" panose="020B0004020202020204" pitchFamily="34" charset="0"/>
            </a:rPr>
            <a:t>sense</a:t>
          </a:r>
          <a:r>
            <a:rPr lang="it-IT" sz="1800" kern="1200" dirty="0">
              <a:latin typeface="Aptos" panose="020B0004020202020204" pitchFamily="34" charset="0"/>
            </a:rPr>
            <a:t> of community </a:t>
          </a:r>
          <a:r>
            <a:rPr lang="it-IT" sz="1800" kern="1200" dirty="0" err="1">
              <a:latin typeface="Aptos" panose="020B0004020202020204" pitchFamily="34" charset="0"/>
            </a:rPr>
            <a:t>means</a:t>
          </a:r>
          <a:r>
            <a:rPr lang="it-IT" sz="1800" kern="1200" dirty="0">
              <a:latin typeface="Aptos" panose="020B0004020202020204" pitchFamily="34" charset="0"/>
            </a:rPr>
            <a:t>? </a:t>
          </a:r>
          <a:endParaRPr lang="en-US" sz="1800" kern="1200" dirty="0">
            <a:latin typeface="Aptos" panose="020B0004020202020204" pitchFamily="34" charset="0"/>
          </a:endParaRPr>
        </a:p>
      </dsp:txBody>
      <dsp:txXfrm>
        <a:off x="5875309" y="3779538"/>
        <a:ext cx="2115689" cy="12385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F83D70-91AA-429A-BD57-1CB6792B30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88136" y="1078030"/>
            <a:ext cx="9288096" cy="2956718"/>
          </a:xfrm>
        </p:spPr>
        <p:txBody>
          <a:bodyPr anchor="t">
            <a:noAutofit/>
          </a:bodyPr>
          <a:lstStyle>
            <a:lvl1pPr algn="l">
              <a:defRPr sz="6600" cap="all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065D245-B564-481D-A323-F73C5BCA84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88136" y="4455621"/>
            <a:ext cx="9288096" cy="1435331"/>
          </a:xfrm>
        </p:spPr>
        <p:txBody>
          <a:bodyPr>
            <a:normAutofit/>
          </a:bodyPr>
          <a:lstStyle>
            <a:lvl1pPr marL="0" indent="0" algn="l">
              <a:lnSpc>
                <a:spcPct val="120000"/>
              </a:lnSpc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E072EE-51B3-4C0C-A460-4684AB0793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9/20/2024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1422A5-3076-413B-84CB-ED3BA4171C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267C68-40D5-477E-9DBC-C28FD4B114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0498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D6C900-05BC-4021-B69F-2DAF974B7E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F26E227-253A-44A0-9404-1CFD8CE419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FF5A02-0FC4-41C8-A13C-4C929B288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9/20/2024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459378-C430-49DB-B2D6-E32FBBCD4A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B9D57D-CB8E-4E67-AE2D-2790E2AA6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0732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82CF945-D70F-49C1-8CE5-5758C116601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182100" y="1091381"/>
            <a:ext cx="2171700" cy="4953369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FDB721-04AA-4330-8045-3F2D9BB4BC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091381"/>
            <a:ext cx="8265340" cy="495336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418C15-991C-4C71-8DCD-DB3B388883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9/20/2024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728CC3-5830-4EFA-B28E-1648904DE1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DA91B6-E419-4483-9B66-3C758788BC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‹N›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E447C6A-78C3-4687-9A71-A05DBF6700DE}"/>
              </a:ext>
            </a:extLst>
          </p:cNvPr>
          <p:cNvCxnSpPr>
            <a:cxnSpLocks/>
          </p:cNvCxnSpPr>
          <p:nvPr/>
        </p:nvCxnSpPr>
        <p:spPr>
          <a:xfrm>
            <a:off x="11387805" y="1185205"/>
            <a:ext cx="804195" cy="0"/>
          </a:xfrm>
          <a:prstGeom prst="line">
            <a:avLst/>
          </a:prstGeom>
          <a:ln w="857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03625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3EE2F5-9D3C-4BE7-9AD5-335B31CF2C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F98C4F-4BF6-47CF-ABEE-2B12748C47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539070-70D2-4DD1-A439-155343FE26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9/20/2024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51AB30-CD74-471D-9FA6-ADC0C901E6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A137C4-F19E-4521-8DCB-4E0CF9CA3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4764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48007D-9B1D-4E2C-B38F-29C6820996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0940" y="1099127"/>
            <a:ext cx="9272260" cy="3472874"/>
          </a:xfrm>
        </p:spPr>
        <p:txBody>
          <a:bodyPr anchor="t">
            <a:normAutofit/>
          </a:bodyPr>
          <a:lstStyle>
            <a:lvl1pPr>
              <a:defRPr sz="40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60C51B-B525-4032-9D08-2978D7367B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90939" y="4572000"/>
            <a:ext cx="9272262" cy="1320801"/>
          </a:xfrm>
        </p:spPr>
        <p:txBody>
          <a:bodyPr anchor="b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408851-4DCC-447C-828A-5F7E66F76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9/20/2024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094542-CAEF-4D6C-BE6A-BC100F059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8BDE40-8468-4051-9703-B751608AA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6309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6BF7AE-3892-4896-8C15-7A35A41EFD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8136" y="1088136"/>
            <a:ext cx="9890066" cy="129422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FD9A26-86F1-4817-B243-4DE63B4F18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82185" y="2440568"/>
            <a:ext cx="4841505" cy="380128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54BF9B-EA16-48C8-96B9-7A66051BE7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440568"/>
            <a:ext cx="4806002" cy="38012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6E2D9F-1FCE-4A1C-996E-DB05777A89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9/20/2024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629E05-3F6C-40BF-9324-118588B6C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9BE013-C5C0-4CBD-982E-36F037F73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4580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BED885-5FE5-4407-BE4D-FAD01C40A9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0940" y="1084333"/>
            <a:ext cx="9949455" cy="83885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322A77-C134-4857-83E5-51217D3C29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92088" y="1923190"/>
            <a:ext cx="4816475" cy="838856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000" b="1" cap="all" spc="1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4ECBFE-C62C-471B-BFE4-1272EAC347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92088" y="2825791"/>
            <a:ext cx="4816475" cy="336387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710AFC6-F407-4F35-BD37-B32F9B4036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15482" y="1923190"/>
            <a:ext cx="4824913" cy="838856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000" b="1" cap="all" spc="1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58D60D5-0F83-46CB-92F3-849FC08E6E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15482" y="2825791"/>
            <a:ext cx="4824913" cy="33638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5AE694-5CA0-48DA-90D3-EC42BD1D86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9/20/2024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340A80D-4CCB-4899-9E1D-A5967F4E64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F753A9D-469A-4ED9-99A1-7E4B115F89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688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87C91E-0A11-4E5D-9B8D-5316E73A2D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all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1B8A8D1-71AD-4F9F-B393-9EED83FEF0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9/20/2024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E36922-9A4C-453D-9B70-0C3A70281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5AAEF2-65DC-4E28-9AA4-5115ACB07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8001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448B02B-A32A-4383-BBC7-0C383390A9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9/20/2024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CFF7E77-47E0-4F9E-9148-8D0C59C0CF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8005A2-ECF0-4759-A17B-FDECE80683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950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A1DD4B-5676-477E-8C52-4C1CF160F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0940" y="1094448"/>
            <a:ext cx="3785860" cy="1554362"/>
          </a:xfrm>
        </p:spPr>
        <p:txBody>
          <a:bodyPr anchor="t">
            <a:normAutofit/>
          </a:bodyPr>
          <a:lstStyle>
            <a:lvl1pPr>
              <a:defRPr sz="2800" cap="all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5A3E63-EB15-4D82-BF2B-36BB030C43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4500" y="922689"/>
            <a:ext cx="5486002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BE994E-BAB7-43DC-A0E4-C779CF2A33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90940" y="2701254"/>
            <a:ext cx="3785860" cy="316773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DEFAAA-1B70-42AA-ADCC-F49B581326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9/20/2024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C7B6CC-1C13-4F34-AC86-CCD442C8C3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F1B638-9061-41AD-AF47-73A4AF8B78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047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CF3C43-1676-4A29-83F9-D788ED2E71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0940" y="1097280"/>
            <a:ext cx="3785860" cy="1559740"/>
          </a:xfrm>
        </p:spPr>
        <p:txBody>
          <a:bodyPr anchor="t">
            <a:normAutofit/>
          </a:bodyPr>
          <a:lstStyle>
            <a:lvl1pPr>
              <a:defRPr sz="28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214A903-97C7-4349-B8CE-1BBED1942E3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24500" y="1143000"/>
            <a:ext cx="5486400" cy="4572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0A9F58-4AEB-4286-98F7-3C77AA913B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90940" y="2697480"/>
            <a:ext cx="3785860" cy="309342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F55A58-F085-4500-AF61-045B12C8F4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9/20/2024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936470-561D-49AE-AC84-B79D483FDA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EF2BE2-DF21-4683-9D5F-849A525FD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383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E4438DC-3CEE-4170-9B1C-BAC05CD8C3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8136" y="1090245"/>
            <a:ext cx="9922764" cy="129422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C19D24-DCBE-47F9-8B85-8A118B02B3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88136" y="2447778"/>
            <a:ext cx="9922764" cy="38387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4F5788-BDCE-49E2-80AE-31C739C6A0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15200" y="6389688"/>
            <a:ext cx="36953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A1E45834-53BD-4C8F-B791-CD5378F4150E}" type="datetimeFigureOut">
              <a:rPr lang="en-US" smtClean="0"/>
              <a:t>9/20/2024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1D5844-8163-4D82-BEFC-BC2D8D511B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90940" y="6389688"/>
            <a:ext cx="44335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698A50-C435-4220-82C6-C8D62A7C9E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83190" y="6389688"/>
            <a:ext cx="9402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719D7796-F675-488F-AC46-C88938C80352}" type="slidenum">
              <a:rPr lang="en-US" smtClean="0"/>
              <a:t>‹N›</a:t>
            </a:fld>
            <a:endParaRPr lang="en-US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D8689CE0-64D2-447C-9C1F-872D111D8AC3}"/>
              </a:ext>
            </a:extLst>
          </p:cNvPr>
          <p:cNvCxnSpPr>
            <a:cxnSpLocks/>
          </p:cNvCxnSpPr>
          <p:nvPr/>
        </p:nvCxnSpPr>
        <p:spPr>
          <a:xfrm>
            <a:off x="0" y="1185205"/>
            <a:ext cx="804195" cy="0"/>
          </a:xfrm>
          <a:prstGeom prst="line">
            <a:avLst/>
          </a:prstGeom>
          <a:ln w="857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9498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44" r:id="rId6"/>
    <p:sldLayoutId id="2147483740" r:id="rId7"/>
    <p:sldLayoutId id="2147483741" r:id="rId8"/>
    <p:sldLayoutId id="2147483742" r:id="rId9"/>
    <p:sldLayoutId id="2147483743" r:id="rId10"/>
    <p:sldLayoutId id="214748374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400" b="1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30000"/>
        </a:lnSpc>
        <a:spcBef>
          <a:spcPts val="1000"/>
        </a:spcBef>
        <a:buFont typeface="Neue Haas Grotesk Text Pro" panose="020B0504020202020204" pitchFamily="34" charset="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130000"/>
        </a:lnSpc>
        <a:spcBef>
          <a:spcPts val="500"/>
        </a:spcBef>
        <a:buFont typeface="Neue Haas Grotesk Text Pro" panose="020B0504020202020204" pitchFamily="34" charset="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228600" algn="l" defTabSz="914400" rtl="0" eaLnBrk="1" latinLnBrk="0" hangingPunct="1">
        <a:lnSpc>
          <a:spcPct val="130000"/>
        </a:lnSpc>
        <a:spcBef>
          <a:spcPts val="500"/>
        </a:spcBef>
        <a:buFont typeface="Neue Haas Grotesk Text Pro" panose="020B0504020202020204" pitchFamily="34" charset="0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defTabSz="914400" rtl="0" eaLnBrk="1" latinLnBrk="0" hangingPunct="1">
        <a:lnSpc>
          <a:spcPct val="130000"/>
        </a:lnSpc>
        <a:spcBef>
          <a:spcPts val="500"/>
        </a:spcBef>
        <a:buFont typeface="Neue Haas Grotesk Text Pro" panose="020B0504020202020204" pitchFamily="34" charset="0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228600" algn="l" defTabSz="914400" rtl="0" eaLnBrk="1" latinLnBrk="0" hangingPunct="1">
        <a:lnSpc>
          <a:spcPct val="130000"/>
        </a:lnSpc>
        <a:spcBef>
          <a:spcPts val="500"/>
        </a:spcBef>
        <a:buFont typeface="Neue Haas Grotesk Text Pro" panose="020B0504020202020204" pitchFamily="34" charset="0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B243D86-12F0-453D-A6EB-74BDD22692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C68420CA-EFB5-FBC7-108A-4DB8777F1E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7476" y="3852271"/>
            <a:ext cx="8081221" cy="2303869"/>
          </a:xfrm>
        </p:spPr>
        <p:txBody>
          <a:bodyPr anchor="t">
            <a:noAutofit/>
          </a:bodyPr>
          <a:lstStyle/>
          <a:p>
            <a:r>
              <a:rPr lang="en-US" sz="2800" dirty="0">
                <a:latin typeface="Gill Sans MT" panose="020B0502020104020203" pitchFamily="34" charset="0"/>
              </a:rPr>
              <a:t>“MPOW” – </a:t>
            </a:r>
            <a:br>
              <a:rPr lang="en-US" sz="2800" dirty="0">
                <a:latin typeface="Gill Sans MT" panose="020B0502020104020203" pitchFamily="34" charset="0"/>
              </a:rPr>
            </a:br>
            <a:r>
              <a:rPr lang="en-US" sz="2800" i="1" dirty="0">
                <a:latin typeface="Gill Sans MT" panose="020B0502020104020203" pitchFamily="34" charset="0"/>
              </a:rPr>
              <a:t>Empowering and inclusive model to create an experience of a supportive community for NEET”</a:t>
            </a:r>
            <a:endParaRPr lang="it-IT" sz="2800" i="1" dirty="0">
              <a:latin typeface="Gill Sans MT" panose="020B0502020104020203" pitchFamily="34" charset="0"/>
            </a:endParaRPr>
          </a:p>
        </p:txBody>
      </p:sp>
      <p:pic>
        <p:nvPicPr>
          <p:cNvPr id="42" name="Picture 3" descr="Pezzi di plastica di un puzzle">
            <a:extLst>
              <a:ext uri="{FF2B5EF4-FFF2-40B4-BE49-F238E27FC236}">
                <a16:creationId xmlns:a16="http://schemas.microsoft.com/office/drawing/2014/main" id="{556180B5-2226-6953-9EB8-A08ECD5AA4E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t="28265" b="36935"/>
          <a:stretch/>
        </p:blipFill>
        <p:spPr>
          <a:xfrm>
            <a:off x="20" y="-32761"/>
            <a:ext cx="12191979" cy="2938188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0AA360F-DECB-4836-8FB6-22C4BC3FB0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37612"/>
            <a:ext cx="804195" cy="0"/>
          </a:xfrm>
          <a:prstGeom prst="line">
            <a:avLst/>
          </a:prstGeom>
          <a:ln w="857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32.png">
            <a:extLst>
              <a:ext uri="{FF2B5EF4-FFF2-40B4-BE49-F238E27FC236}">
                <a16:creationId xmlns:a16="http://schemas.microsoft.com/office/drawing/2014/main" id="{D764F118-92ED-7BCA-BC4E-9FEAF3EA9D09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8718698" y="3421704"/>
            <a:ext cx="3473301" cy="816781"/>
          </a:xfrm>
          <a:prstGeom prst="rect">
            <a:avLst/>
          </a:prstGeom>
          <a:ln/>
        </p:spPr>
      </p:pic>
      <p:pic>
        <p:nvPicPr>
          <p:cNvPr id="6" name="image25.png">
            <a:extLst>
              <a:ext uri="{FF2B5EF4-FFF2-40B4-BE49-F238E27FC236}">
                <a16:creationId xmlns:a16="http://schemas.microsoft.com/office/drawing/2014/main" id="{ED8AD1EB-69BA-48EE-F85A-1F7D95EA9935}"/>
              </a:ext>
            </a:extLst>
          </p:cNvPr>
          <p:cNvPicPr/>
          <p:nvPr/>
        </p:nvPicPr>
        <p:blipFill>
          <a:blip r:embed="rId4"/>
          <a:srcRect/>
          <a:stretch>
            <a:fillRect/>
          </a:stretch>
        </p:blipFill>
        <p:spPr>
          <a:xfrm>
            <a:off x="647212" y="5741665"/>
            <a:ext cx="1645639" cy="580196"/>
          </a:xfrm>
          <a:prstGeom prst="rect">
            <a:avLst/>
          </a:prstGeom>
          <a:ln/>
        </p:spPr>
      </p:pic>
      <p:pic>
        <p:nvPicPr>
          <p:cNvPr id="7" name="image24.png">
            <a:extLst>
              <a:ext uri="{FF2B5EF4-FFF2-40B4-BE49-F238E27FC236}">
                <a16:creationId xmlns:a16="http://schemas.microsoft.com/office/drawing/2014/main" id="{EDE380B9-FB03-C242-0776-8DE96E63C663}"/>
              </a:ext>
            </a:extLst>
          </p:cNvPr>
          <p:cNvPicPr/>
          <p:nvPr/>
        </p:nvPicPr>
        <p:blipFill>
          <a:blip r:embed="rId5"/>
          <a:srcRect/>
          <a:stretch>
            <a:fillRect/>
          </a:stretch>
        </p:blipFill>
        <p:spPr>
          <a:xfrm>
            <a:off x="3721396" y="5718393"/>
            <a:ext cx="2121528" cy="626741"/>
          </a:xfrm>
          <a:prstGeom prst="rect">
            <a:avLst/>
          </a:prstGeom>
          <a:ln/>
        </p:spPr>
      </p:pic>
      <p:pic>
        <p:nvPicPr>
          <p:cNvPr id="8" name="image21.jpg" descr="Obsah obrázku text, Písmo, logo, designPopis byl vytvořen automaticky">
            <a:extLst>
              <a:ext uri="{FF2B5EF4-FFF2-40B4-BE49-F238E27FC236}">
                <a16:creationId xmlns:a16="http://schemas.microsoft.com/office/drawing/2014/main" id="{853A3A13-475C-0E6E-E4B8-5C78209D8932}"/>
              </a:ext>
            </a:extLst>
          </p:cNvPr>
          <p:cNvPicPr/>
          <p:nvPr/>
        </p:nvPicPr>
        <p:blipFill>
          <a:blip r:embed="rId6"/>
          <a:srcRect/>
          <a:stretch>
            <a:fillRect/>
          </a:stretch>
        </p:blipFill>
        <p:spPr>
          <a:xfrm>
            <a:off x="6911163" y="5666860"/>
            <a:ext cx="2009553" cy="729807"/>
          </a:xfrm>
          <a:prstGeom prst="rect">
            <a:avLst/>
          </a:prstGeom>
          <a:ln/>
        </p:spPr>
      </p:pic>
      <p:pic>
        <p:nvPicPr>
          <p:cNvPr id="10" name="image35.png" descr="Obsah obrázku text, Písmo, Grafika, logoPopis byl vytvořen automaticky">
            <a:extLst>
              <a:ext uri="{FF2B5EF4-FFF2-40B4-BE49-F238E27FC236}">
                <a16:creationId xmlns:a16="http://schemas.microsoft.com/office/drawing/2014/main" id="{44C4AEB3-0D45-2E05-9A82-CDDED12AEB45}"/>
              </a:ext>
            </a:extLst>
          </p:cNvPr>
          <p:cNvPicPr/>
          <p:nvPr/>
        </p:nvPicPr>
        <p:blipFill>
          <a:blip r:embed="rId7"/>
          <a:srcRect/>
          <a:stretch>
            <a:fillRect/>
          </a:stretch>
        </p:blipFill>
        <p:spPr>
          <a:xfrm>
            <a:off x="10011882" y="5567035"/>
            <a:ext cx="1226732" cy="908194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14041725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CAA6A2E0-18A1-4B22-8F61-5E162B6742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422048C6-B366-3C04-3177-5941756DB0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8145" y="560802"/>
            <a:ext cx="6844853" cy="1896647"/>
          </a:xfrm>
        </p:spPr>
        <p:txBody>
          <a:bodyPr anchor="t">
            <a:normAutofit/>
          </a:bodyPr>
          <a:lstStyle/>
          <a:p>
            <a:r>
              <a:rPr lang="it-IT" sz="4000" dirty="0"/>
              <a:t>Come è stato organizzato il questionario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F5909CB-6CD3-45DF-9920-8D81824854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187244"/>
            <a:ext cx="804195" cy="0"/>
          </a:xfrm>
          <a:prstGeom prst="line">
            <a:avLst/>
          </a:prstGeom>
          <a:ln w="825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Segnaposto contenuto 2">
            <a:extLst>
              <a:ext uri="{FF2B5EF4-FFF2-40B4-BE49-F238E27FC236}">
                <a16:creationId xmlns:a16="http://schemas.microsoft.com/office/drawing/2014/main" id="{DC58BE55-80BA-35A3-E86D-084EDD50AB3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37581115"/>
              </p:ext>
            </p:extLst>
          </p:nvPr>
        </p:nvGraphicFramePr>
        <p:xfrm>
          <a:off x="3291840" y="1349473"/>
          <a:ext cx="8033573" cy="55085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5064316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8FA9501-EA75-BDEB-3669-A2E4BD8B87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Come sono stati presentati i dati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E6F00E8-A4F5-D02B-E105-EEB4C6A386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8136" y="2003278"/>
            <a:ext cx="9922764" cy="3838722"/>
          </a:xfrm>
        </p:spPr>
        <p:txBody>
          <a:bodyPr>
            <a:noAutofit/>
          </a:bodyPr>
          <a:lstStyle/>
          <a:p>
            <a:pPr marL="0" indent="0" algn="just">
              <a:lnSpc>
                <a:spcPct val="115000"/>
              </a:lnSpc>
              <a:spcAft>
                <a:spcPts val="800"/>
              </a:spcAft>
              <a:buNone/>
            </a:pPr>
            <a:r>
              <a:rPr lang="it-IT" sz="24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1) </a:t>
            </a:r>
            <a:r>
              <a:rPr lang="it-IT" sz="24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prima parte</a:t>
            </a:r>
            <a:r>
              <a:rPr lang="it-IT" sz="24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: risultati ottenuti dai giovani dei quattro paesi, evidenziando le differenze emerse nei diversi contesti geografici e culturali</a:t>
            </a:r>
          </a:p>
          <a:p>
            <a:pPr marL="0" indent="0" algn="just">
              <a:lnSpc>
                <a:spcPct val="115000"/>
              </a:lnSpc>
              <a:spcAft>
                <a:spcPts val="800"/>
              </a:spcAft>
              <a:buNone/>
            </a:pPr>
            <a:r>
              <a:rPr lang="it-IT" sz="24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2) </a:t>
            </a:r>
            <a:r>
              <a:rPr lang="it-IT" sz="24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seconda parte</a:t>
            </a:r>
            <a:r>
              <a:rPr lang="it-IT" sz="24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: domande che i giovani pongono ai professionisti e a coloro che incontrano nel corso della loro vita sociale (centri di aggregazione, centri diurni) per confrontare le aspettative di entrambi i destinatari dell'indagine su cosa significhi agire per rafforzare il senso di comunità.</a:t>
            </a:r>
          </a:p>
          <a:p>
            <a:pPr marL="0" indent="0" algn="just">
              <a:lnSpc>
                <a:spcPct val="115000"/>
              </a:lnSpc>
              <a:spcAft>
                <a:spcPts val="800"/>
              </a:spcAft>
              <a:buNone/>
            </a:pPr>
            <a:r>
              <a:rPr lang="it-IT" sz="24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3) </a:t>
            </a:r>
            <a:r>
              <a:rPr lang="it-IT" sz="24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terza parte </a:t>
            </a:r>
            <a:r>
              <a:rPr lang="it-IT" sz="24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caratteristiche dei professionisti raggiunti</a:t>
            </a:r>
          </a:p>
        </p:txBody>
      </p:sp>
    </p:spTree>
    <p:extLst>
      <p:ext uri="{BB962C8B-B14F-4D97-AF65-F5344CB8AC3E}">
        <p14:creationId xmlns:p14="http://schemas.microsoft.com/office/powerpoint/2010/main" val="10906807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0A75FD9-EDAF-2180-9C9B-A3CCA81B7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2473" y="516086"/>
            <a:ext cx="9922764" cy="1294228"/>
          </a:xfrm>
        </p:spPr>
        <p:txBody>
          <a:bodyPr/>
          <a:lstStyle/>
          <a:p>
            <a:r>
              <a:rPr lang="it-IT" dirty="0"/>
              <a:t>Il profilo dei giovani nei 4 Paesi</a:t>
            </a:r>
          </a:p>
        </p:txBody>
      </p:sp>
      <p:pic>
        <p:nvPicPr>
          <p:cNvPr id="4" name="image29.png">
            <a:extLst>
              <a:ext uri="{FF2B5EF4-FFF2-40B4-BE49-F238E27FC236}">
                <a16:creationId xmlns:a16="http://schemas.microsoft.com/office/drawing/2014/main" id="{CDE5876A-DCB7-9CA3-F674-3672CDD33A59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626781" y="1690577"/>
            <a:ext cx="8474149" cy="4933507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1194942330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560F49E-53B2-3E59-0FB7-B53A9F13F3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8136" y="571499"/>
            <a:ext cx="9922764" cy="1294228"/>
          </a:xfrm>
        </p:spPr>
        <p:txBody>
          <a:bodyPr/>
          <a:lstStyle/>
          <a:p>
            <a:r>
              <a:rPr lang="it-IT" dirty="0"/>
              <a:t>Livello di istruzione dei ragazzi</a:t>
            </a:r>
          </a:p>
        </p:txBody>
      </p:sp>
      <p:graphicFrame>
        <p:nvGraphicFramePr>
          <p:cNvPr id="4" name="Segnaposto contenuto 3">
            <a:extLst>
              <a:ext uri="{FF2B5EF4-FFF2-40B4-BE49-F238E27FC236}">
                <a16:creationId xmlns:a16="http://schemas.microsoft.com/office/drawing/2014/main" id="{1746D2EA-F0AE-B542-6EBB-5831DB1E9DC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91075421"/>
              </p:ext>
            </p:extLst>
          </p:nvPr>
        </p:nvGraphicFramePr>
        <p:xfrm>
          <a:off x="808074" y="1754373"/>
          <a:ext cx="10202826" cy="45321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44923568"/>
      </p:ext>
    </p:extLst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E07657C-DCA7-D986-C935-79072B2C5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8015" y="523939"/>
            <a:ext cx="9922764" cy="1294228"/>
          </a:xfrm>
        </p:spPr>
        <p:txBody>
          <a:bodyPr/>
          <a:lstStyle/>
          <a:p>
            <a:r>
              <a:rPr lang="it-IT" dirty="0"/>
              <a:t>Percorsi scolastici discontinui</a:t>
            </a:r>
          </a:p>
        </p:txBody>
      </p:sp>
      <p:pic>
        <p:nvPicPr>
          <p:cNvPr id="4" name="image33.png">
            <a:extLst>
              <a:ext uri="{FF2B5EF4-FFF2-40B4-BE49-F238E27FC236}">
                <a16:creationId xmlns:a16="http://schemas.microsoft.com/office/drawing/2014/main" id="{AFFBF64A-B47D-F6DB-FCBD-E1507196E67F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435395" y="1818167"/>
            <a:ext cx="8601740" cy="4731489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10047971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102B46F-25CF-B0E5-4C86-EC885EAEE7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9280" y="420394"/>
            <a:ext cx="9922764" cy="1294228"/>
          </a:xfrm>
        </p:spPr>
        <p:txBody>
          <a:bodyPr/>
          <a:lstStyle/>
          <a:p>
            <a:r>
              <a:rPr lang="it-IT" dirty="0"/>
              <a:t>Motivi della discontinuità</a:t>
            </a:r>
          </a:p>
        </p:txBody>
      </p:sp>
      <p:graphicFrame>
        <p:nvGraphicFramePr>
          <p:cNvPr id="4" name="Segnaposto contenuto 3">
            <a:extLst>
              <a:ext uri="{FF2B5EF4-FFF2-40B4-BE49-F238E27FC236}">
                <a16:creationId xmlns:a16="http://schemas.microsoft.com/office/drawing/2014/main" id="{25B25B1E-DA2D-E02D-D59C-F53FDBC7F23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5834617"/>
              </p:ext>
            </p:extLst>
          </p:nvPr>
        </p:nvGraphicFramePr>
        <p:xfrm>
          <a:off x="1087438" y="1616149"/>
          <a:ext cx="9923462" cy="46703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558751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EE4D8FF-BB83-965D-88A8-4222DC7F79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057" y="377594"/>
            <a:ext cx="9922764" cy="1294228"/>
          </a:xfrm>
        </p:spPr>
        <p:txBody>
          <a:bodyPr/>
          <a:lstStyle/>
          <a:p>
            <a:r>
              <a:rPr lang="it-IT" dirty="0"/>
              <a:t>Condizioni di vita</a:t>
            </a:r>
          </a:p>
        </p:txBody>
      </p:sp>
      <p:graphicFrame>
        <p:nvGraphicFramePr>
          <p:cNvPr id="4" name="Segnaposto contenuto 3">
            <a:extLst>
              <a:ext uri="{FF2B5EF4-FFF2-40B4-BE49-F238E27FC236}">
                <a16:creationId xmlns:a16="http://schemas.microsoft.com/office/drawing/2014/main" id="{6615D461-4816-922B-F8D2-56EDA8B2B55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5147758"/>
              </p:ext>
            </p:extLst>
          </p:nvPr>
        </p:nvGraphicFramePr>
        <p:xfrm>
          <a:off x="250309" y="1871331"/>
          <a:ext cx="5586967" cy="4353350"/>
        </p:xfrm>
        <a:graphic>
          <a:graphicData uri="http://schemas.openxmlformats.org/drawingml/2006/table">
            <a:tbl>
              <a:tblPr/>
              <a:tblGrid>
                <a:gridCol w="2014571">
                  <a:extLst>
                    <a:ext uri="{9D8B030D-6E8A-4147-A177-3AD203B41FA5}">
                      <a16:colId xmlns:a16="http://schemas.microsoft.com/office/drawing/2014/main" val="661430045"/>
                    </a:ext>
                  </a:extLst>
                </a:gridCol>
                <a:gridCol w="668083">
                  <a:extLst>
                    <a:ext uri="{9D8B030D-6E8A-4147-A177-3AD203B41FA5}">
                      <a16:colId xmlns:a16="http://schemas.microsoft.com/office/drawing/2014/main" val="2538938991"/>
                    </a:ext>
                  </a:extLst>
                </a:gridCol>
                <a:gridCol w="668083">
                  <a:extLst>
                    <a:ext uri="{9D8B030D-6E8A-4147-A177-3AD203B41FA5}">
                      <a16:colId xmlns:a16="http://schemas.microsoft.com/office/drawing/2014/main" val="3876861246"/>
                    </a:ext>
                  </a:extLst>
                </a:gridCol>
                <a:gridCol w="694507">
                  <a:extLst>
                    <a:ext uri="{9D8B030D-6E8A-4147-A177-3AD203B41FA5}">
                      <a16:colId xmlns:a16="http://schemas.microsoft.com/office/drawing/2014/main" val="3569877003"/>
                    </a:ext>
                  </a:extLst>
                </a:gridCol>
                <a:gridCol w="656348">
                  <a:extLst>
                    <a:ext uri="{9D8B030D-6E8A-4147-A177-3AD203B41FA5}">
                      <a16:colId xmlns:a16="http://schemas.microsoft.com/office/drawing/2014/main" val="1098793678"/>
                    </a:ext>
                  </a:extLst>
                </a:gridCol>
                <a:gridCol w="885375">
                  <a:extLst>
                    <a:ext uri="{9D8B030D-6E8A-4147-A177-3AD203B41FA5}">
                      <a16:colId xmlns:a16="http://schemas.microsoft.com/office/drawing/2014/main" val="2609546043"/>
                    </a:ext>
                  </a:extLst>
                </a:gridCol>
              </a:tblGrid>
              <a:tr h="340691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Aptos Narrow" panose="020B0004020202020204" pitchFamily="34" charset="0"/>
                          <a:cs typeface="Aptos Narrow" panose="020B0004020202020204" pitchFamily="34" charset="0"/>
                        </a:rPr>
                        <a:t>Life condition</a:t>
                      </a:r>
                      <a:endParaRPr lang="it-IT" sz="14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D973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400" b="1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  <a:ea typeface="Aptos Narrow" panose="020B0004020202020204" pitchFamily="34" charset="0"/>
                          <a:cs typeface="Aptos Narrow" panose="020B0004020202020204" pitchFamily="34" charset="0"/>
                        </a:rPr>
                        <a:t>Country</a:t>
                      </a:r>
                      <a:endParaRPr lang="it-IT" sz="14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C7D2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165346"/>
                  </a:ext>
                </a:extLst>
              </a:tr>
              <a:tr h="340691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400" b="1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  <a:ea typeface="Aptos Narrow" panose="020B0004020202020204" pitchFamily="34" charset="0"/>
                          <a:cs typeface="Aptos Narrow" panose="020B0004020202020204" pitchFamily="34" charset="0"/>
                        </a:rPr>
                        <a:t>CZ</a:t>
                      </a:r>
                      <a:endParaRPr lang="it-IT" sz="14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C7D2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400" b="1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  <a:ea typeface="Aptos Narrow" panose="020B0004020202020204" pitchFamily="34" charset="0"/>
                          <a:cs typeface="Aptos Narrow" panose="020B0004020202020204" pitchFamily="34" charset="0"/>
                        </a:rPr>
                        <a:t>FI</a:t>
                      </a:r>
                      <a:endParaRPr lang="it-IT" sz="14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C7D2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400" b="1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  <a:ea typeface="Aptos Narrow" panose="020B0004020202020204" pitchFamily="34" charset="0"/>
                          <a:cs typeface="Aptos Narrow" panose="020B0004020202020204" pitchFamily="34" charset="0"/>
                        </a:rPr>
                        <a:t>IT</a:t>
                      </a:r>
                      <a:endParaRPr lang="it-IT" sz="14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C7D2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400" b="1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  <a:ea typeface="Aptos Narrow" panose="020B0004020202020204" pitchFamily="34" charset="0"/>
                          <a:cs typeface="Aptos Narrow" panose="020B0004020202020204" pitchFamily="34" charset="0"/>
                        </a:rPr>
                        <a:t>PT</a:t>
                      </a:r>
                      <a:endParaRPr lang="it-IT" sz="14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C7D2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dirty="0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  <a:ea typeface="Aptos Narrow" panose="020B0004020202020204" pitchFamily="34" charset="0"/>
                          <a:cs typeface="Aptos Narrow" panose="020B0004020202020204" pitchFamily="34" charset="0"/>
                        </a:rPr>
                        <a:t>Total</a:t>
                      </a:r>
                      <a:endParaRPr lang="it-IT" sz="14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C7D2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2628538"/>
                  </a:ext>
                </a:extLst>
              </a:tr>
              <a:tr h="34069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Aptos Narrow" panose="020B0004020202020204" pitchFamily="34" charset="0"/>
                          <a:cs typeface="Aptos Narrow" panose="020B0004020202020204" pitchFamily="34" charset="0"/>
                        </a:rPr>
                        <a:t>I work full time</a:t>
                      </a:r>
                      <a:endParaRPr lang="it-IT" sz="14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D97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Aptos Narrow" panose="020B0004020202020204" pitchFamily="34" charset="0"/>
                          <a:cs typeface="Aptos Narrow" panose="020B0004020202020204" pitchFamily="34" charset="0"/>
                        </a:rPr>
                        <a:t>31</a:t>
                      </a:r>
                      <a:endParaRPr lang="it-IT" sz="14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Aptos Narrow" panose="020B0004020202020204" pitchFamily="34" charset="0"/>
                          <a:cs typeface="Aptos Narrow" panose="020B0004020202020204" pitchFamily="34" charset="0"/>
                        </a:rPr>
                        <a:t>2</a:t>
                      </a:r>
                      <a:endParaRPr lang="it-IT" sz="14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Aptos Narrow" panose="020B0004020202020204" pitchFamily="34" charset="0"/>
                          <a:cs typeface="Aptos Narrow" panose="020B0004020202020204" pitchFamily="34" charset="0"/>
                        </a:rPr>
                        <a:t>9</a:t>
                      </a:r>
                      <a:endParaRPr lang="it-IT" sz="14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Aptos Narrow" panose="020B0004020202020204" pitchFamily="34" charset="0"/>
                          <a:cs typeface="Aptos Narrow" panose="020B0004020202020204" pitchFamily="34" charset="0"/>
                        </a:rPr>
                        <a:t>35</a:t>
                      </a:r>
                      <a:endParaRPr lang="it-IT" sz="14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Aptos Narrow" panose="020B0004020202020204" pitchFamily="34" charset="0"/>
                          <a:cs typeface="Aptos Narrow" panose="020B0004020202020204" pitchFamily="34" charset="0"/>
                        </a:rPr>
                        <a:t>77</a:t>
                      </a:r>
                      <a:endParaRPr lang="it-IT" sz="14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5388916"/>
                  </a:ext>
                </a:extLst>
              </a:tr>
              <a:tr h="34069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Aptos Narrow" panose="020B0004020202020204" pitchFamily="34" charset="0"/>
                          <a:cs typeface="Aptos Narrow" panose="020B0004020202020204" pitchFamily="34" charset="0"/>
                        </a:rPr>
                        <a:t>I work part-time</a:t>
                      </a:r>
                      <a:endParaRPr lang="it-IT" sz="14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D97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Aptos Narrow" panose="020B0004020202020204" pitchFamily="34" charset="0"/>
                          <a:cs typeface="Aptos Narrow" panose="020B0004020202020204" pitchFamily="34" charset="0"/>
                        </a:rPr>
                        <a:t>13</a:t>
                      </a:r>
                      <a:endParaRPr lang="it-IT" sz="14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Aptos Narrow" panose="020B0004020202020204" pitchFamily="34" charset="0"/>
                          <a:cs typeface="Aptos Narrow" panose="020B0004020202020204" pitchFamily="34" charset="0"/>
                        </a:rPr>
                        <a:t>8</a:t>
                      </a:r>
                      <a:endParaRPr lang="it-IT" sz="14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Aptos Narrow" panose="020B0004020202020204" pitchFamily="34" charset="0"/>
                          <a:cs typeface="Aptos Narrow" panose="020B0004020202020204" pitchFamily="34" charset="0"/>
                        </a:rPr>
                        <a:t>19</a:t>
                      </a:r>
                      <a:endParaRPr lang="it-IT" sz="14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Aptos Narrow" panose="020B0004020202020204" pitchFamily="34" charset="0"/>
                          <a:cs typeface="Aptos Narrow" panose="020B0004020202020204" pitchFamily="34" charset="0"/>
                        </a:rPr>
                        <a:t>15</a:t>
                      </a:r>
                      <a:endParaRPr lang="it-IT" sz="14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Aptos Narrow" panose="020B0004020202020204" pitchFamily="34" charset="0"/>
                          <a:cs typeface="Aptos Narrow" panose="020B0004020202020204" pitchFamily="34" charset="0"/>
                        </a:rPr>
                        <a:t>55</a:t>
                      </a:r>
                      <a:endParaRPr lang="it-IT" sz="14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0719454"/>
                  </a:ext>
                </a:extLst>
              </a:tr>
              <a:tr h="34191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Aptos Narrow" panose="020B0004020202020204" pitchFamily="34" charset="0"/>
                          <a:cs typeface="Aptos Narrow" panose="020B0004020202020204" pitchFamily="34" charset="0"/>
                        </a:rPr>
                        <a:t>Studying or going to school</a:t>
                      </a:r>
                      <a:endParaRPr lang="it-IT" sz="14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D97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Aptos Narrow" panose="020B0004020202020204" pitchFamily="34" charset="0"/>
                          <a:cs typeface="Aptos Narrow" panose="020B0004020202020204" pitchFamily="34" charset="0"/>
                        </a:rPr>
                        <a:t>20</a:t>
                      </a:r>
                      <a:endParaRPr lang="it-IT" sz="14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Aptos Narrow" panose="020B0004020202020204" pitchFamily="34" charset="0"/>
                          <a:cs typeface="Aptos Narrow" panose="020B0004020202020204" pitchFamily="34" charset="0"/>
                        </a:rPr>
                        <a:t>12</a:t>
                      </a:r>
                      <a:endParaRPr lang="it-IT" sz="14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Aptos Narrow" panose="020B0004020202020204" pitchFamily="34" charset="0"/>
                          <a:cs typeface="Aptos Narrow" panose="020B0004020202020204" pitchFamily="34" charset="0"/>
                        </a:rPr>
                        <a:t>30</a:t>
                      </a:r>
                      <a:endParaRPr lang="it-IT" sz="14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Aptos Narrow" panose="020B0004020202020204" pitchFamily="34" charset="0"/>
                          <a:cs typeface="Aptos Narrow" panose="020B0004020202020204" pitchFamily="34" charset="0"/>
                        </a:rPr>
                        <a:t>40</a:t>
                      </a:r>
                      <a:endParaRPr lang="it-IT" sz="14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Aptos Narrow" panose="020B0004020202020204" pitchFamily="34" charset="0"/>
                          <a:cs typeface="Aptos Narrow" panose="020B0004020202020204" pitchFamily="34" charset="0"/>
                        </a:rPr>
                        <a:t>102</a:t>
                      </a:r>
                      <a:endParaRPr lang="it-IT" sz="14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104303"/>
                  </a:ext>
                </a:extLst>
              </a:tr>
              <a:tr h="34069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Aptos Narrow" panose="020B0004020202020204" pitchFamily="34" charset="0"/>
                          <a:cs typeface="Aptos Narrow" panose="020B0004020202020204" pitchFamily="34" charset="0"/>
                        </a:rPr>
                        <a:t>I am unemployed</a:t>
                      </a:r>
                      <a:endParaRPr lang="it-IT" sz="14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D97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Aptos Narrow" panose="020B0004020202020204" pitchFamily="34" charset="0"/>
                          <a:cs typeface="Aptos Narrow" panose="020B0004020202020204" pitchFamily="34" charset="0"/>
                        </a:rPr>
                        <a:t>8</a:t>
                      </a:r>
                      <a:endParaRPr lang="it-IT" sz="14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Aptos Narrow" panose="020B0004020202020204" pitchFamily="34" charset="0"/>
                          <a:cs typeface="Aptos Narrow" panose="020B0004020202020204" pitchFamily="34" charset="0"/>
                        </a:rPr>
                        <a:t>34</a:t>
                      </a:r>
                      <a:endParaRPr lang="it-IT" sz="14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Aptos Narrow" panose="020B0004020202020204" pitchFamily="34" charset="0"/>
                          <a:cs typeface="Aptos Narrow" panose="020B0004020202020204" pitchFamily="34" charset="0"/>
                        </a:rPr>
                        <a:t>19</a:t>
                      </a:r>
                      <a:endParaRPr lang="it-IT" sz="14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Aptos Narrow" panose="020B0004020202020204" pitchFamily="34" charset="0"/>
                          <a:cs typeface="Aptos Narrow" panose="020B0004020202020204" pitchFamily="34" charset="0"/>
                        </a:rPr>
                        <a:t>5</a:t>
                      </a:r>
                      <a:endParaRPr lang="it-IT" sz="14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Aptos Narrow" panose="020B0004020202020204" pitchFamily="34" charset="0"/>
                          <a:cs typeface="Aptos Narrow" panose="020B0004020202020204" pitchFamily="34" charset="0"/>
                        </a:rPr>
                        <a:t>66</a:t>
                      </a:r>
                      <a:endParaRPr lang="it-IT" sz="14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4021566"/>
                  </a:ext>
                </a:extLst>
              </a:tr>
              <a:tr h="32980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Aptos Narrow" panose="020B0004020202020204" pitchFamily="34" charset="0"/>
                          <a:cs typeface="Aptos Narrow" panose="020B0004020202020204" pitchFamily="34" charset="0"/>
                        </a:rPr>
                        <a:t>I am on parental leave</a:t>
                      </a:r>
                      <a:endParaRPr lang="it-IT" sz="14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D97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Aptos Narrow" panose="020B0004020202020204" pitchFamily="34" charset="0"/>
                          <a:cs typeface="Aptos Narrow" panose="020B0004020202020204" pitchFamily="34" charset="0"/>
                        </a:rPr>
                        <a:t>9</a:t>
                      </a:r>
                      <a:endParaRPr lang="it-IT" sz="14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Aptos Narrow" panose="020B0004020202020204" pitchFamily="34" charset="0"/>
                          <a:cs typeface="Aptos Narrow" panose="020B0004020202020204" pitchFamily="34" charset="0"/>
                        </a:rPr>
                        <a:t> </a:t>
                      </a:r>
                      <a:endParaRPr lang="it-IT" sz="14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Aptos Narrow" panose="020B0004020202020204" pitchFamily="34" charset="0"/>
                          <a:cs typeface="Aptos Narrow" panose="020B0004020202020204" pitchFamily="34" charset="0"/>
                        </a:rPr>
                        <a:t> </a:t>
                      </a:r>
                      <a:endParaRPr lang="it-IT" sz="14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Aptos Narrow" panose="020B0004020202020204" pitchFamily="34" charset="0"/>
                          <a:cs typeface="Aptos Narrow" panose="020B0004020202020204" pitchFamily="34" charset="0"/>
                        </a:rPr>
                        <a:t> </a:t>
                      </a:r>
                      <a:endParaRPr lang="it-IT" sz="14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Aptos Narrow" panose="020B0004020202020204" pitchFamily="34" charset="0"/>
                          <a:cs typeface="Aptos Narrow" panose="020B0004020202020204" pitchFamily="34" charset="0"/>
                        </a:rPr>
                        <a:t>9</a:t>
                      </a:r>
                      <a:endParaRPr lang="it-IT" sz="14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0770974"/>
                  </a:ext>
                </a:extLst>
              </a:tr>
              <a:tr h="34069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Aptos Narrow" panose="020B0004020202020204" pitchFamily="34" charset="0"/>
                          <a:cs typeface="Aptos Narrow" panose="020B0004020202020204" pitchFamily="34" charset="0"/>
                        </a:rPr>
                        <a:t>I am on sick leave</a:t>
                      </a:r>
                      <a:endParaRPr lang="it-IT" sz="14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D97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Aptos Narrow" panose="020B0004020202020204" pitchFamily="34" charset="0"/>
                          <a:cs typeface="Aptos Narrow" panose="020B0004020202020204" pitchFamily="34" charset="0"/>
                        </a:rPr>
                        <a:t>2</a:t>
                      </a:r>
                      <a:endParaRPr lang="it-IT" sz="14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Aptos Narrow" panose="020B0004020202020204" pitchFamily="34" charset="0"/>
                          <a:cs typeface="Aptos Narrow" panose="020B0004020202020204" pitchFamily="34" charset="0"/>
                        </a:rPr>
                        <a:t>9</a:t>
                      </a:r>
                      <a:endParaRPr lang="it-IT" sz="14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Aptos Narrow" panose="020B0004020202020204" pitchFamily="34" charset="0"/>
                          <a:cs typeface="Aptos Narrow" panose="020B0004020202020204" pitchFamily="34" charset="0"/>
                        </a:rPr>
                        <a:t> </a:t>
                      </a:r>
                      <a:endParaRPr lang="it-IT" sz="14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Aptos Narrow" panose="020B0004020202020204" pitchFamily="34" charset="0"/>
                          <a:cs typeface="Aptos Narrow" panose="020B0004020202020204" pitchFamily="34" charset="0"/>
                        </a:rPr>
                        <a:t> </a:t>
                      </a:r>
                      <a:endParaRPr lang="it-IT" sz="14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Aptos Narrow" panose="020B0004020202020204" pitchFamily="34" charset="0"/>
                          <a:cs typeface="Aptos Narrow" panose="020B0004020202020204" pitchFamily="34" charset="0"/>
                        </a:rPr>
                        <a:t>11</a:t>
                      </a:r>
                      <a:endParaRPr lang="it-IT" sz="14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7330565"/>
                  </a:ext>
                </a:extLst>
              </a:tr>
              <a:tr h="33571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Aptos Narrow" panose="020B0004020202020204" pitchFamily="34" charset="0"/>
                          <a:cs typeface="Aptos Narrow" panose="020B0004020202020204" pitchFamily="34" charset="0"/>
                        </a:rPr>
                        <a:t>I am undergoing rehabilitation</a:t>
                      </a:r>
                      <a:endParaRPr lang="it-IT" sz="14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D97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Aptos Narrow" panose="020B0004020202020204" pitchFamily="34" charset="0"/>
                          <a:cs typeface="Aptos Narrow" panose="020B0004020202020204" pitchFamily="34" charset="0"/>
                        </a:rPr>
                        <a:t>6</a:t>
                      </a:r>
                      <a:endParaRPr lang="it-IT" sz="14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Aptos Narrow" panose="020B0004020202020204" pitchFamily="34" charset="0"/>
                          <a:cs typeface="Aptos Narrow" panose="020B0004020202020204" pitchFamily="34" charset="0"/>
                        </a:rPr>
                        <a:t>26</a:t>
                      </a:r>
                      <a:endParaRPr lang="it-IT" sz="14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Aptos Narrow" panose="020B0004020202020204" pitchFamily="34" charset="0"/>
                          <a:cs typeface="Aptos Narrow" panose="020B0004020202020204" pitchFamily="34" charset="0"/>
                        </a:rPr>
                        <a:t>3</a:t>
                      </a:r>
                      <a:endParaRPr lang="it-IT" sz="14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Aptos Narrow" panose="020B0004020202020204" pitchFamily="34" charset="0"/>
                          <a:cs typeface="Aptos Narrow" panose="020B0004020202020204" pitchFamily="34" charset="0"/>
                        </a:rPr>
                        <a:t> </a:t>
                      </a:r>
                      <a:endParaRPr lang="it-IT" sz="14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Aptos Narrow" panose="020B0004020202020204" pitchFamily="34" charset="0"/>
                          <a:cs typeface="Aptos Narrow" panose="020B0004020202020204" pitchFamily="34" charset="0"/>
                        </a:rPr>
                        <a:t>35</a:t>
                      </a:r>
                      <a:endParaRPr lang="it-IT" sz="14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4690603"/>
                  </a:ext>
                </a:extLst>
              </a:tr>
              <a:tr h="34069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Aptos Narrow" panose="020B0004020202020204" pitchFamily="34" charset="0"/>
                          <a:cs typeface="Aptos Narrow" panose="020B0004020202020204" pitchFamily="34" charset="0"/>
                        </a:rPr>
                        <a:t>I am retired</a:t>
                      </a:r>
                      <a:endParaRPr lang="it-IT" sz="14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D97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Aptos Narrow" panose="020B0004020202020204" pitchFamily="34" charset="0"/>
                          <a:cs typeface="Aptos Narrow" panose="020B0004020202020204" pitchFamily="34" charset="0"/>
                        </a:rPr>
                        <a:t>1</a:t>
                      </a:r>
                      <a:endParaRPr lang="it-IT" sz="14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Aptos Narrow" panose="020B0004020202020204" pitchFamily="34" charset="0"/>
                          <a:cs typeface="Aptos Narrow" panose="020B0004020202020204" pitchFamily="34" charset="0"/>
                        </a:rPr>
                        <a:t>9</a:t>
                      </a:r>
                      <a:endParaRPr lang="it-IT" sz="14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Aptos Narrow" panose="020B0004020202020204" pitchFamily="34" charset="0"/>
                          <a:cs typeface="Aptos Narrow" panose="020B0004020202020204" pitchFamily="34" charset="0"/>
                        </a:rPr>
                        <a:t>1</a:t>
                      </a:r>
                      <a:endParaRPr lang="it-IT" sz="14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Aptos Narrow" panose="020B0004020202020204" pitchFamily="34" charset="0"/>
                          <a:cs typeface="Aptos Narrow" panose="020B0004020202020204" pitchFamily="34" charset="0"/>
                        </a:rPr>
                        <a:t> </a:t>
                      </a:r>
                      <a:endParaRPr lang="it-IT" sz="14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Aptos Narrow" panose="020B0004020202020204" pitchFamily="34" charset="0"/>
                          <a:cs typeface="Aptos Narrow" panose="020B0004020202020204" pitchFamily="34" charset="0"/>
                        </a:rPr>
                        <a:t>11</a:t>
                      </a:r>
                      <a:endParaRPr lang="it-IT" sz="14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341456"/>
                  </a:ext>
                </a:extLst>
              </a:tr>
              <a:tr h="34069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Aptos Narrow" panose="020B0004020202020204" pitchFamily="34" charset="0"/>
                          <a:cs typeface="Aptos Narrow" panose="020B0004020202020204" pitchFamily="34" charset="0"/>
                        </a:rPr>
                        <a:t>Other</a:t>
                      </a:r>
                      <a:endParaRPr lang="it-IT" sz="14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D97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Aptos Narrow" panose="020B0004020202020204" pitchFamily="34" charset="0"/>
                          <a:cs typeface="Aptos Narrow" panose="020B0004020202020204" pitchFamily="34" charset="0"/>
                        </a:rPr>
                        <a:t>6</a:t>
                      </a:r>
                      <a:endParaRPr lang="it-IT" sz="14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Aptos Narrow" panose="020B0004020202020204" pitchFamily="34" charset="0"/>
                          <a:cs typeface="Aptos Narrow" panose="020B0004020202020204" pitchFamily="34" charset="0"/>
                        </a:rPr>
                        <a:t>10</a:t>
                      </a:r>
                      <a:endParaRPr lang="it-IT" sz="14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Aptos Narrow" panose="020B0004020202020204" pitchFamily="34" charset="0"/>
                          <a:cs typeface="Aptos Narrow" panose="020B0004020202020204" pitchFamily="34" charset="0"/>
                        </a:rPr>
                        <a:t>4</a:t>
                      </a:r>
                      <a:endParaRPr lang="it-IT" sz="14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Aptos Narrow" panose="020B0004020202020204" pitchFamily="34" charset="0"/>
                          <a:cs typeface="Aptos Narrow" panose="020B0004020202020204" pitchFamily="34" charset="0"/>
                        </a:rPr>
                        <a:t> </a:t>
                      </a:r>
                      <a:endParaRPr lang="it-IT" sz="14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Aptos Narrow" panose="020B0004020202020204" pitchFamily="34" charset="0"/>
                          <a:cs typeface="Aptos Narrow" panose="020B0004020202020204" pitchFamily="34" charset="0"/>
                        </a:rPr>
                        <a:t>20</a:t>
                      </a:r>
                      <a:endParaRPr lang="it-IT" sz="14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7662819"/>
                  </a:ext>
                </a:extLst>
              </a:tr>
              <a:tr h="34069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400" b="1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Aptos Narrow" panose="020B0004020202020204" pitchFamily="34" charset="0"/>
                          <a:cs typeface="Aptos Narrow" panose="020B0004020202020204" pitchFamily="34" charset="0"/>
                        </a:rPr>
                        <a:t>Total</a:t>
                      </a:r>
                      <a:endParaRPr lang="it-IT" sz="14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D97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400" b="1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Aptos Narrow" panose="020B0004020202020204" pitchFamily="34" charset="0"/>
                          <a:cs typeface="Aptos Narrow" panose="020B0004020202020204" pitchFamily="34" charset="0"/>
                        </a:rPr>
                        <a:t>96</a:t>
                      </a:r>
                      <a:endParaRPr lang="it-IT" sz="14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400" b="1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Aptos Narrow" panose="020B0004020202020204" pitchFamily="34" charset="0"/>
                          <a:cs typeface="Aptos Narrow" panose="020B0004020202020204" pitchFamily="34" charset="0"/>
                        </a:rPr>
                        <a:t>110</a:t>
                      </a:r>
                      <a:endParaRPr lang="it-IT" sz="14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400" b="1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Aptos Narrow" panose="020B0004020202020204" pitchFamily="34" charset="0"/>
                          <a:cs typeface="Aptos Narrow" panose="020B0004020202020204" pitchFamily="34" charset="0"/>
                        </a:rPr>
                        <a:t>85</a:t>
                      </a:r>
                      <a:endParaRPr lang="it-IT" sz="14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400" b="1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Aptos Narrow" panose="020B0004020202020204" pitchFamily="34" charset="0"/>
                          <a:cs typeface="Aptos Narrow" panose="020B0004020202020204" pitchFamily="34" charset="0"/>
                        </a:rPr>
                        <a:t>95</a:t>
                      </a:r>
                      <a:endParaRPr lang="it-IT" sz="14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Aptos Narrow" panose="020B0004020202020204" pitchFamily="34" charset="0"/>
                          <a:cs typeface="Aptos Narrow" panose="020B0004020202020204" pitchFamily="34" charset="0"/>
                        </a:rPr>
                        <a:t>387</a:t>
                      </a:r>
                      <a:endParaRPr lang="it-IT" sz="14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2011650"/>
                  </a:ext>
                </a:extLst>
              </a:tr>
            </a:tbl>
          </a:graphicData>
        </a:graphic>
      </p:graphicFrame>
      <p:graphicFrame>
        <p:nvGraphicFramePr>
          <p:cNvPr id="5" name="Tabella 4">
            <a:extLst>
              <a:ext uri="{FF2B5EF4-FFF2-40B4-BE49-F238E27FC236}">
                <a16:creationId xmlns:a16="http://schemas.microsoft.com/office/drawing/2014/main" id="{A63A8C8F-9A76-65E8-4D50-CCD71E6209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5683203"/>
              </p:ext>
            </p:extLst>
          </p:nvPr>
        </p:nvGraphicFramePr>
        <p:xfrm>
          <a:off x="6456308" y="1871331"/>
          <a:ext cx="5392419" cy="3314847"/>
        </p:xfrm>
        <a:graphic>
          <a:graphicData uri="http://schemas.openxmlformats.org/drawingml/2006/table">
            <a:tbl>
              <a:tblPr/>
              <a:tblGrid>
                <a:gridCol w="2608109">
                  <a:extLst>
                    <a:ext uri="{9D8B030D-6E8A-4147-A177-3AD203B41FA5}">
                      <a16:colId xmlns:a16="http://schemas.microsoft.com/office/drawing/2014/main" val="603265388"/>
                    </a:ext>
                  </a:extLst>
                </a:gridCol>
                <a:gridCol w="653773">
                  <a:extLst>
                    <a:ext uri="{9D8B030D-6E8A-4147-A177-3AD203B41FA5}">
                      <a16:colId xmlns:a16="http://schemas.microsoft.com/office/drawing/2014/main" val="2554400274"/>
                    </a:ext>
                  </a:extLst>
                </a:gridCol>
                <a:gridCol w="653773">
                  <a:extLst>
                    <a:ext uri="{9D8B030D-6E8A-4147-A177-3AD203B41FA5}">
                      <a16:colId xmlns:a16="http://schemas.microsoft.com/office/drawing/2014/main" val="2463903315"/>
                    </a:ext>
                  </a:extLst>
                </a:gridCol>
                <a:gridCol w="455008">
                  <a:extLst>
                    <a:ext uri="{9D8B030D-6E8A-4147-A177-3AD203B41FA5}">
                      <a16:colId xmlns:a16="http://schemas.microsoft.com/office/drawing/2014/main" val="3222932688"/>
                    </a:ext>
                  </a:extLst>
                </a:gridCol>
                <a:gridCol w="510878">
                  <a:extLst>
                    <a:ext uri="{9D8B030D-6E8A-4147-A177-3AD203B41FA5}">
                      <a16:colId xmlns:a16="http://schemas.microsoft.com/office/drawing/2014/main" val="3154383356"/>
                    </a:ext>
                  </a:extLst>
                </a:gridCol>
                <a:gridCol w="510878">
                  <a:extLst>
                    <a:ext uri="{9D8B030D-6E8A-4147-A177-3AD203B41FA5}">
                      <a16:colId xmlns:a16="http://schemas.microsoft.com/office/drawing/2014/main" val="3814124319"/>
                    </a:ext>
                  </a:extLst>
                </a:gridCol>
              </a:tblGrid>
              <a:tr h="349619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Aptos Narrow" panose="020B0004020202020204" pitchFamily="34" charset="0"/>
                          <a:cs typeface="Aptos Narrow" panose="020B0004020202020204" pitchFamily="34" charset="0"/>
                        </a:rPr>
                        <a:t>With whom do You currently live?</a:t>
                      </a:r>
                      <a:endParaRPr lang="it-IT" sz="14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E6A2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400" b="1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  <a:ea typeface="Aptos Narrow" panose="020B0004020202020204" pitchFamily="34" charset="0"/>
                          <a:cs typeface="Aptos Narrow" panose="020B0004020202020204" pitchFamily="34" charset="0"/>
                        </a:rPr>
                        <a:t>Country</a:t>
                      </a:r>
                      <a:endParaRPr lang="it-IT" sz="14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C7D2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ptos" panose="020B0004020202020204" pitchFamily="34" charset="0"/>
                        </a:rPr>
                        <a:t> </a:t>
                      </a:r>
                      <a:endParaRPr lang="it-IT" sz="14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C7D2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6848671"/>
                  </a:ext>
                </a:extLst>
              </a:tr>
              <a:tr h="341497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  <a:ea typeface="Aptos Narrow" panose="020B0004020202020204" pitchFamily="34" charset="0"/>
                          <a:cs typeface="Aptos Narrow" panose="020B0004020202020204" pitchFamily="34" charset="0"/>
                        </a:rPr>
                        <a:t>CZ</a:t>
                      </a:r>
                      <a:endParaRPr lang="it-IT" sz="14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C7D2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  <a:ea typeface="Aptos Narrow" panose="020B0004020202020204" pitchFamily="34" charset="0"/>
                          <a:cs typeface="Aptos Narrow" panose="020B0004020202020204" pitchFamily="34" charset="0"/>
                        </a:rPr>
                        <a:t>FI</a:t>
                      </a:r>
                      <a:endParaRPr lang="it-IT" sz="14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C7D2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  <a:ea typeface="Aptos Narrow" panose="020B0004020202020204" pitchFamily="34" charset="0"/>
                          <a:cs typeface="Aptos Narrow" panose="020B0004020202020204" pitchFamily="34" charset="0"/>
                        </a:rPr>
                        <a:t>IT</a:t>
                      </a:r>
                      <a:endParaRPr lang="it-IT" sz="14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C7D2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  <a:ea typeface="Aptos Narrow" panose="020B0004020202020204" pitchFamily="34" charset="0"/>
                          <a:cs typeface="Aptos Narrow" panose="020B0004020202020204" pitchFamily="34" charset="0"/>
                        </a:rPr>
                        <a:t>PT</a:t>
                      </a:r>
                      <a:endParaRPr lang="it-IT" sz="14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C7D2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400" b="1">
                          <a:solidFill>
                            <a:srgbClr val="FFFFFF"/>
                          </a:solidFill>
                          <a:effectLst/>
                          <a:latin typeface="Aptos Narrow" panose="020B0004020202020204" pitchFamily="34" charset="0"/>
                          <a:ea typeface="Aptos Narrow" panose="020B0004020202020204" pitchFamily="34" charset="0"/>
                          <a:cs typeface="Aptos Narrow" panose="020B0004020202020204" pitchFamily="34" charset="0"/>
                        </a:rPr>
                        <a:t>Total</a:t>
                      </a:r>
                      <a:endParaRPr lang="it-IT" sz="14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C7D2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9944855"/>
                  </a:ext>
                </a:extLst>
              </a:tr>
              <a:tr h="34961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Aptos Narrow" panose="020B0004020202020204" pitchFamily="34" charset="0"/>
                          <a:cs typeface="Aptos Narrow" panose="020B0004020202020204" pitchFamily="34" charset="0"/>
                        </a:rPr>
                        <a:t>With parents</a:t>
                      </a:r>
                      <a:endParaRPr lang="it-IT" sz="14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E6A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Aptos Narrow" panose="020B0004020202020204" pitchFamily="34" charset="0"/>
                          <a:cs typeface="Aptos Narrow" panose="020B0004020202020204" pitchFamily="34" charset="0"/>
                        </a:rPr>
                        <a:t>31</a:t>
                      </a:r>
                      <a:endParaRPr lang="it-IT" sz="14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Aptos Narrow" panose="020B0004020202020204" pitchFamily="34" charset="0"/>
                          <a:cs typeface="Aptos Narrow" panose="020B0004020202020204" pitchFamily="34" charset="0"/>
                        </a:rPr>
                        <a:t>18</a:t>
                      </a:r>
                      <a:endParaRPr lang="it-IT" sz="14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Aptos Narrow" panose="020B0004020202020204" pitchFamily="34" charset="0"/>
                          <a:cs typeface="Aptos Narrow" panose="020B0004020202020204" pitchFamily="34" charset="0"/>
                        </a:rPr>
                        <a:t>63</a:t>
                      </a:r>
                      <a:endParaRPr lang="it-IT" sz="14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Aptos Narrow" panose="020B0004020202020204" pitchFamily="34" charset="0"/>
                          <a:cs typeface="Aptos Narrow" panose="020B0004020202020204" pitchFamily="34" charset="0"/>
                        </a:rPr>
                        <a:t>63</a:t>
                      </a:r>
                      <a:endParaRPr lang="it-IT" sz="14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400" b="1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Aptos Narrow" panose="020B0004020202020204" pitchFamily="34" charset="0"/>
                          <a:cs typeface="Aptos Narrow" panose="020B0004020202020204" pitchFamily="34" charset="0"/>
                        </a:rPr>
                        <a:t>175</a:t>
                      </a:r>
                      <a:endParaRPr lang="it-IT" sz="14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3239743"/>
                  </a:ext>
                </a:extLst>
              </a:tr>
              <a:tr h="34961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Aptos Narrow" panose="020B0004020202020204" pitchFamily="34" charset="0"/>
                          <a:cs typeface="Aptos Narrow" panose="020B0004020202020204" pitchFamily="34" charset="0"/>
                        </a:rPr>
                        <a:t>With relatives</a:t>
                      </a:r>
                      <a:endParaRPr lang="it-IT" sz="14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E6A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Aptos Narrow" panose="020B0004020202020204" pitchFamily="34" charset="0"/>
                          <a:cs typeface="Aptos Narrow" panose="020B0004020202020204" pitchFamily="34" charset="0"/>
                        </a:rPr>
                        <a:t>9</a:t>
                      </a:r>
                      <a:endParaRPr lang="it-IT" sz="14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Aptos Narrow" panose="020B0004020202020204" pitchFamily="34" charset="0"/>
                          <a:cs typeface="Aptos Narrow" panose="020B0004020202020204" pitchFamily="34" charset="0"/>
                        </a:rPr>
                        <a:t>2</a:t>
                      </a:r>
                      <a:endParaRPr lang="it-IT" sz="14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Aptos Narrow" panose="020B0004020202020204" pitchFamily="34" charset="0"/>
                          <a:cs typeface="Aptos Narrow" panose="020B0004020202020204" pitchFamily="34" charset="0"/>
                        </a:rPr>
                        <a:t>4</a:t>
                      </a:r>
                      <a:endParaRPr lang="it-IT" sz="14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Aptos Narrow" panose="020B0004020202020204" pitchFamily="34" charset="0"/>
                          <a:cs typeface="Aptos Narrow" panose="020B0004020202020204" pitchFamily="34" charset="0"/>
                        </a:rPr>
                        <a:t>4</a:t>
                      </a:r>
                      <a:endParaRPr lang="it-IT" sz="14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400" b="1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Aptos Narrow" panose="020B0004020202020204" pitchFamily="34" charset="0"/>
                          <a:cs typeface="Aptos Narrow" panose="020B0004020202020204" pitchFamily="34" charset="0"/>
                        </a:rPr>
                        <a:t>19</a:t>
                      </a:r>
                      <a:endParaRPr lang="it-IT" sz="14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8396631"/>
                  </a:ext>
                </a:extLst>
              </a:tr>
              <a:tr h="76805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Aptos Narrow" panose="020B0004020202020204" pitchFamily="34" charset="0"/>
                          <a:cs typeface="Aptos Narrow" panose="020B0004020202020204" pitchFamily="34" charset="0"/>
                        </a:rPr>
                        <a:t>With other young people (in family accommodation, social hostel, etc.).</a:t>
                      </a:r>
                      <a:endParaRPr lang="it-IT" sz="14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E6A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Aptos Narrow" panose="020B0004020202020204" pitchFamily="34" charset="0"/>
                          <a:cs typeface="Aptos Narrow" panose="020B0004020202020204" pitchFamily="34" charset="0"/>
                        </a:rPr>
                        <a:t>6</a:t>
                      </a:r>
                      <a:endParaRPr lang="it-IT" sz="14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Aptos Narrow" panose="020B0004020202020204" pitchFamily="34" charset="0"/>
                          <a:cs typeface="Aptos Narrow" panose="020B0004020202020204" pitchFamily="34" charset="0"/>
                        </a:rPr>
                        <a:t>7</a:t>
                      </a:r>
                      <a:endParaRPr lang="it-IT" sz="14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Aptos Narrow" panose="020B0004020202020204" pitchFamily="34" charset="0"/>
                          <a:cs typeface="Aptos Narrow" panose="020B0004020202020204" pitchFamily="34" charset="0"/>
                        </a:rPr>
                        <a:t>6</a:t>
                      </a:r>
                      <a:endParaRPr lang="it-IT" sz="14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Aptos Narrow" panose="020B0004020202020204" pitchFamily="34" charset="0"/>
                          <a:cs typeface="Aptos Narrow" panose="020B0004020202020204" pitchFamily="34" charset="0"/>
                        </a:rPr>
                        <a:t>10</a:t>
                      </a:r>
                      <a:endParaRPr lang="it-IT" sz="14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400" b="1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Aptos Narrow" panose="020B0004020202020204" pitchFamily="34" charset="0"/>
                          <a:cs typeface="Aptos Narrow" panose="020B0004020202020204" pitchFamily="34" charset="0"/>
                        </a:rPr>
                        <a:t>29</a:t>
                      </a:r>
                      <a:endParaRPr lang="it-IT" sz="14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257603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Aptos Narrow" panose="020B0004020202020204" pitchFamily="34" charset="0"/>
                          <a:cs typeface="Aptos Narrow" panose="020B0004020202020204" pitchFamily="34" charset="0"/>
                        </a:rPr>
                        <a:t>With a boyfriend/girlfriend/partner</a:t>
                      </a:r>
                      <a:endParaRPr lang="it-IT" sz="14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E6A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Aptos Narrow" panose="020B0004020202020204" pitchFamily="34" charset="0"/>
                          <a:cs typeface="Aptos Narrow" panose="020B0004020202020204" pitchFamily="34" charset="0"/>
                        </a:rPr>
                        <a:t>36</a:t>
                      </a:r>
                      <a:endParaRPr lang="it-IT" sz="14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Aptos Narrow" panose="020B0004020202020204" pitchFamily="34" charset="0"/>
                          <a:cs typeface="Aptos Narrow" panose="020B0004020202020204" pitchFamily="34" charset="0"/>
                        </a:rPr>
                        <a:t>16</a:t>
                      </a:r>
                      <a:endParaRPr lang="it-IT" sz="14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Aptos Narrow" panose="020B0004020202020204" pitchFamily="34" charset="0"/>
                          <a:cs typeface="Aptos Narrow" panose="020B0004020202020204" pitchFamily="34" charset="0"/>
                        </a:rPr>
                        <a:t>5</a:t>
                      </a:r>
                      <a:endParaRPr lang="it-IT" sz="14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Aptos Narrow" panose="020B0004020202020204" pitchFamily="34" charset="0"/>
                          <a:cs typeface="Aptos Narrow" panose="020B0004020202020204" pitchFamily="34" charset="0"/>
                        </a:rPr>
                        <a:t>14</a:t>
                      </a:r>
                      <a:endParaRPr lang="it-IT" sz="14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400" b="1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Aptos Narrow" panose="020B0004020202020204" pitchFamily="34" charset="0"/>
                          <a:cs typeface="Aptos Narrow" panose="020B0004020202020204" pitchFamily="34" charset="0"/>
                        </a:rPr>
                        <a:t>71</a:t>
                      </a:r>
                      <a:endParaRPr lang="it-IT" sz="14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5801702"/>
                  </a:ext>
                </a:extLst>
              </a:tr>
              <a:tr h="34961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Aptos Narrow" panose="020B0004020202020204" pitchFamily="34" charset="0"/>
                          <a:cs typeface="Aptos Narrow" panose="020B0004020202020204" pitchFamily="34" charset="0"/>
                        </a:rPr>
                        <a:t>Alone</a:t>
                      </a:r>
                      <a:endParaRPr lang="it-IT" sz="14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E6A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Aptos Narrow" panose="020B0004020202020204" pitchFamily="34" charset="0"/>
                          <a:cs typeface="Aptos Narrow" panose="020B0004020202020204" pitchFamily="34" charset="0"/>
                        </a:rPr>
                        <a:t>14</a:t>
                      </a:r>
                      <a:endParaRPr lang="it-IT" sz="14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Aptos Narrow" panose="020B0004020202020204" pitchFamily="34" charset="0"/>
                          <a:cs typeface="Aptos Narrow" panose="020B0004020202020204" pitchFamily="34" charset="0"/>
                        </a:rPr>
                        <a:t>67</a:t>
                      </a:r>
                      <a:endParaRPr lang="it-IT" sz="14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Aptos Narrow" panose="020B0004020202020204" pitchFamily="34" charset="0"/>
                          <a:cs typeface="Aptos Narrow" panose="020B0004020202020204" pitchFamily="34" charset="0"/>
                        </a:rPr>
                        <a:t>7</a:t>
                      </a:r>
                      <a:endParaRPr lang="it-IT" sz="14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Aptos Narrow" panose="020B0004020202020204" pitchFamily="34" charset="0"/>
                          <a:cs typeface="Aptos Narrow" panose="020B0004020202020204" pitchFamily="34" charset="0"/>
                        </a:rPr>
                        <a:t>5</a:t>
                      </a:r>
                      <a:endParaRPr lang="it-IT" sz="14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400" b="1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Aptos Narrow" panose="020B0004020202020204" pitchFamily="34" charset="0"/>
                          <a:cs typeface="Aptos Narrow" panose="020B0004020202020204" pitchFamily="34" charset="0"/>
                        </a:rPr>
                        <a:t>93</a:t>
                      </a:r>
                      <a:endParaRPr lang="it-IT" sz="14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4892060"/>
                  </a:ext>
                </a:extLst>
              </a:tr>
              <a:tr h="34961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Aptos Narrow" panose="020B0004020202020204" pitchFamily="34" charset="0"/>
                          <a:cs typeface="Aptos Narrow" panose="020B0004020202020204" pitchFamily="34" charset="0"/>
                        </a:rPr>
                        <a:t>Total</a:t>
                      </a:r>
                      <a:endParaRPr lang="it-IT" sz="14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E6A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400" b="1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Aptos Narrow" panose="020B0004020202020204" pitchFamily="34" charset="0"/>
                          <a:cs typeface="Aptos Narrow" panose="020B0004020202020204" pitchFamily="34" charset="0"/>
                        </a:rPr>
                        <a:t>96</a:t>
                      </a:r>
                      <a:endParaRPr lang="it-IT" sz="14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400" b="1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Aptos Narrow" panose="020B0004020202020204" pitchFamily="34" charset="0"/>
                          <a:cs typeface="Aptos Narrow" panose="020B0004020202020204" pitchFamily="34" charset="0"/>
                        </a:rPr>
                        <a:t>110</a:t>
                      </a:r>
                      <a:endParaRPr lang="it-IT" sz="14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400" b="1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Aptos Narrow" panose="020B0004020202020204" pitchFamily="34" charset="0"/>
                          <a:cs typeface="Aptos Narrow" panose="020B0004020202020204" pitchFamily="34" charset="0"/>
                        </a:rPr>
                        <a:t>85</a:t>
                      </a:r>
                      <a:endParaRPr lang="it-IT" sz="14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400" b="1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Aptos Narrow" panose="020B0004020202020204" pitchFamily="34" charset="0"/>
                          <a:cs typeface="Aptos Narrow" panose="020B0004020202020204" pitchFamily="34" charset="0"/>
                        </a:rPr>
                        <a:t>95</a:t>
                      </a:r>
                      <a:endParaRPr lang="it-IT" sz="14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Aptos Narrow" panose="020B0004020202020204" pitchFamily="34" charset="0"/>
                          <a:cs typeface="Aptos Narrow" panose="020B0004020202020204" pitchFamily="34" charset="0"/>
                        </a:rPr>
                        <a:t>387</a:t>
                      </a:r>
                      <a:endParaRPr lang="it-IT" sz="14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84366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52373181"/>
      </p:ext>
    </p:extLst>
  </p:cSld>
  <p:clrMapOvr>
    <a:masterClrMapping/>
  </p:clrMapOvr>
  <p:transition spd="slow">
    <p:randomBar dir="vert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59BA134-8774-7201-7E6B-104959FF7C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6750" y="473556"/>
            <a:ext cx="9922764" cy="696025"/>
          </a:xfrm>
        </p:spPr>
        <p:txBody>
          <a:bodyPr/>
          <a:lstStyle/>
          <a:p>
            <a:r>
              <a:rPr lang="it-IT" dirty="0"/>
              <a:t>La vita sociale</a:t>
            </a:r>
          </a:p>
        </p:txBody>
      </p:sp>
      <p:pic>
        <p:nvPicPr>
          <p:cNvPr id="4" name="image28.png">
            <a:extLst>
              <a:ext uri="{FF2B5EF4-FFF2-40B4-BE49-F238E27FC236}">
                <a16:creationId xmlns:a16="http://schemas.microsoft.com/office/drawing/2014/main" id="{0B29EF99-EBB6-E9C1-5A1A-100565089421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52991" y="2190750"/>
            <a:ext cx="6267450" cy="3390900"/>
          </a:xfrm>
          <a:prstGeom prst="rect">
            <a:avLst/>
          </a:prstGeom>
          <a:ln/>
        </p:spPr>
      </p:pic>
      <p:pic>
        <p:nvPicPr>
          <p:cNvPr id="5" name="image31.png">
            <a:extLst>
              <a:ext uri="{FF2B5EF4-FFF2-40B4-BE49-F238E27FC236}">
                <a16:creationId xmlns:a16="http://schemas.microsoft.com/office/drawing/2014/main" id="{D3DE9F15-E0DA-B778-02C0-D46235B9897B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6464743" y="2190750"/>
            <a:ext cx="5854700" cy="3390899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40388166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E62151A-5689-83A3-B099-A032FD8908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852" y="484189"/>
            <a:ext cx="9922764" cy="621597"/>
          </a:xfrm>
        </p:spPr>
        <p:txBody>
          <a:bodyPr>
            <a:normAutofit fontScale="90000"/>
          </a:bodyPr>
          <a:lstStyle/>
          <a:p>
            <a:r>
              <a:rPr lang="it-IT" dirty="0"/>
              <a:t>La vita sociale</a:t>
            </a:r>
          </a:p>
        </p:txBody>
      </p:sp>
      <p:pic>
        <p:nvPicPr>
          <p:cNvPr id="4" name="image30.png">
            <a:extLst>
              <a:ext uri="{FF2B5EF4-FFF2-40B4-BE49-F238E27FC236}">
                <a16:creationId xmlns:a16="http://schemas.microsoft.com/office/drawing/2014/main" id="{9419B0BA-0A24-50CB-2DD2-9F0255F2D3FD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96283" y="1711843"/>
            <a:ext cx="6325781" cy="3379676"/>
          </a:xfrm>
          <a:prstGeom prst="rect">
            <a:avLst/>
          </a:prstGeom>
          <a:ln/>
        </p:spPr>
      </p:pic>
      <p:pic>
        <p:nvPicPr>
          <p:cNvPr id="5" name="image34.png">
            <a:extLst>
              <a:ext uri="{FF2B5EF4-FFF2-40B4-BE49-F238E27FC236}">
                <a16:creationId xmlns:a16="http://schemas.microsoft.com/office/drawing/2014/main" id="{D0D0F7B8-A5F5-BEAB-DE35-13C99154586F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6096000" y="3319240"/>
            <a:ext cx="6219825" cy="3324225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3021639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DB3A5E2-2DA9-31C5-389A-9CC214DFA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545" y="537352"/>
            <a:ext cx="9922764" cy="600332"/>
          </a:xfrm>
        </p:spPr>
        <p:txBody>
          <a:bodyPr>
            <a:normAutofit fontScale="90000"/>
          </a:bodyPr>
          <a:lstStyle/>
          <a:p>
            <a:r>
              <a:rPr lang="it-IT" dirty="0"/>
              <a:t>Desideri ed opportunità sul territorio</a:t>
            </a:r>
          </a:p>
        </p:txBody>
      </p:sp>
      <p:pic>
        <p:nvPicPr>
          <p:cNvPr id="4" name="image38.png">
            <a:extLst>
              <a:ext uri="{FF2B5EF4-FFF2-40B4-BE49-F238E27FC236}">
                <a16:creationId xmlns:a16="http://schemas.microsoft.com/office/drawing/2014/main" id="{42A46305-BC09-3077-471E-153E4A1D7957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266257" y="2062716"/>
            <a:ext cx="5981700" cy="3200400"/>
          </a:xfrm>
          <a:prstGeom prst="rect">
            <a:avLst/>
          </a:prstGeom>
          <a:ln/>
        </p:spPr>
      </p:pic>
      <p:pic>
        <p:nvPicPr>
          <p:cNvPr id="5" name="image27.png">
            <a:extLst>
              <a:ext uri="{FF2B5EF4-FFF2-40B4-BE49-F238E27FC236}">
                <a16:creationId xmlns:a16="http://schemas.microsoft.com/office/drawing/2014/main" id="{B3C8FFB6-A0F0-E1DD-B1CD-85C3C7F6D9AB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6096000" y="2062717"/>
            <a:ext cx="6096000" cy="3200400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25357463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6C433D98-67CA-4678-8F07-275230C077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529A5123-079B-B541-97EB-22471B0BEB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6582" y="230470"/>
            <a:ext cx="5731408" cy="1278290"/>
          </a:xfrm>
        </p:spPr>
        <p:txBody>
          <a:bodyPr>
            <a:normAutofit/>
          </a:bodyPr>
          <a:lstStyle/>
          <a:p>
            <a:r>
              <a:rPr lang="it-IT" sz="4000" dirty="0">
                <a:latin typeface="Gill Sans MT" panose="020B0502020104020203" pitchFamily="34" charset="0"/>
              </a:rPr>
              <a:t>Obiettivi del progetto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29BA74B-ECB4-4E0C-ADC9-17655FFE15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-2822" y="1184875"/>
            <a:ext cx="804195" cy="0"/>
          </a:xfrm>
          <a:prstGeom prst="line">
            <a:avLst/>
          </a:prstGeom>
          <a:ln w="857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E364A87-0BBB-F9DD-2C17-2EB380A673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94660" y="1042838"/>
            <a:ext cx="8801100" cy="3414862"/>
          </a:xfrm>
        </p:spPr>
        <p:txBody>
          <a:bodyPr anchor="t">
            <a:normAutofit fontScale="85000" lnSpcReduction="1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it-IT" sz="2400" b="1" dirty="0">
                <a:latin typeface="Gill Sans MT" panose="020B0502020104020203" pitchFamily="34" charset="0"/>
              </a:rPr>
              <a:t>Sviluppare un approccio volto a sostenere  i giovani NEET o con difficoltà ad affrontare il lavoro o gli studi</a:t>
            </a:r>
            <a:r>
              <a:rPr lang="it-IT" sz="2400" dirty="0">
                <a:latin typeface="Gill Sans MT" panose="020B0502020104020203" pitchFamily="34" charset="0"/>
              </a:rPr>
              <a:t>. </a:t>
            </a:r>
          </a:p>
          <a:p>
            <a:pPr>
              <a:lnSpc>
                <a:spcPct val="120000"/>
              </a:lnSpc>
            </a:pPr>
            <a:r>
              <a:rPr lang="it-IT" sz="2400" dirty="0">
                <a:latin typeface="Gill Sans MT" panose="020B0502020104020203" pitchFamily="34" charset="0"/>
              </a:rPr>
              <a:t>«</a:t>
            </a:r>
            <a:r>
              <a:rPr lang="it-IT" sz="2400" i="1" dirty="0" err="1">
                <a:latin typeface="Gill Sans MT" panose="020B0502020104020203" pitchFamily="34" charset="0"/>
              </a:rPr>
              <a:t>Empowering</a:t>
            </a:r>
            <a:r>
              <a:rPr lang="it-IT" sz="2400" i="1" dirty="0">
                <a:latin typeface="Gill Sans MT" panose="020B0502020104020203" pitchFamily="34" charset="0"/>
              </a:rPr>
              <a:t> Communities</a:t>
            </a:r>
            <a:r>
              <a:rPr lang="it-IT" sz="2400" dirty="0">
                <a:latin typeface="Gill Sans MT" panose="020B0502020104020203" pitchFamily="34" charset="0"/>
              </a:rPr>
              <a:t>» mira a responsabilizzare la comunità dove i giovani possono trovare un luogo sicuro non solo ad  sfuggire alle pressioni sociali ma anche ma anche fare cose significative per loro.  Nella costruzione della comunità responsabilizzante il </a:t>
            </a:r>
            <a:r>
              <a:rPr lang="it-IT" sz="2400" b="1" dirty="0">
                <a:latin typeface="Gill Sans MT" panose="020B0502020104020203" pitchFamily="34" charset="0"/>
              </a:rPr>
              <a:t>ruolo degli operatori è quello di facilitare </a:t>
            </a:r>
            <a:r>
              <a:rPr lang="it-IT" sz="2400" dirty="0">
                <a:latin typeface="Gill Sans MT" panose="020B0502020104020203" pitchFamily="34" charset="0"/>
              </a:rPr>
              <a:t>tale processo, accompagnando i giovani nella realizzazione dei loro sogni.</a:t>
            </a:r>
          </a:p>
          <a:p>
            <a:pPr>
              <a:lnSpc>
                <a:spcPct val="120000"/>
              </a:lnSpc>
            </a:pPr>
            <a:r>
              <a:rPr lang="it-IT" sz="2400" dirty="0">
                <a:latin typeface="Gill Sans MT" panose="020B0502020104020203" pitchFamily="34" charset="0"/>
              </a:rPr>
              <a:t>l progetto descrive come si costruisce una comunità che migliora le capacità dei giovani e focalizza l’attenzione sul ruolo dei pari e della formazione. </a:t>
            </a:r>
          </a:p>
          <a:p>
            <a:pPr marL="0" indent="0">
              <a:lnSpc>
                <a:spcPct val="120000"/>
              </a:lnSpc>
              <a:buNone/>
            </a:pPr>
            <a:endParaRPr lang="it-IT" sz="1100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1FADFC72-51B3-B63A-B6B5-D64EC5664D2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rcRect t="8557" b="17442"/>
          <a:stretch/>
        </p:blipFill>
        <p:spPr>
          <a:xfrm>
            <a:off x="10" y="4572000"/>
            <a:ext cx="6095997" cy="2289370"/>
          </a:xfrm>
          <a:prstGeom prst="rect">
            <a:avLst/>
          </a:prstGeom>
          <a:solidFill>
            <a:srgbClr val="FFFFFF">
              <a:shade val="85000"/>
            </a:srgbClr>
          </a:solidFill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25A43177-2BB8-EB95-00C2-F206C20A1FB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8284" b="8437"/>
          <a:stretch/>
        </p:blipFill>
        <p:spPr>
          <a:xfrm>
            <a:off x="6095993" y="4572000"/>
            <a:ext cx="6095998" cy="2289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34612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EFB0765-E733-51CD-7215-9858C7F941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9913" y="441564"/>
            <a:ext cx="9922764" cy="738555"/>
          </a:xfrm>
        </p:spPr>
        <p:txBody>
          <a:bodyPr>
            <a:normAutofit/>
          </a:bodyPr>
          <a:lstStyle/>
          <a:p>
            <a:r>
              <a:rPr lang="it-IT" dirty="0"/>
              <a:t>Similarità tra i Paesi</a:t>
            </a:r>
          </a:p>
        </p:txBody>
      </p:sp>
      <p:pic>
        <p:nvPicPr>
          <p:cNvPr id="4" name="image15.png">
            <a:extLst>
              <a:ext uri="{FF2B5EF4-FFF2-40B4-BE49-F238E27FC236}">
                <a16:creationId xmlns:a16="http://schemas.microsoft.com/office/drawing/2014/main" id="{64B426DB-A2CF-8E81-5829-63AD27EE1E95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-1105786" y="1658679"/>
            <a:ext cx="8489641" cy="4638453"/>
          </a:xfrm>
          <a:prstGeom prst="rect">
            <a:avLst/>
          </a:prstGeom>
          <a:ln/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3051C706-2F98-F6D0-5435-AD70B3A22DD6}"/>
              </a:ext>
            </a:extLst>
          </p:cNvPr>
          <p:cNvSpPr txBox="1"/>
          <p:nvPr/>
        </p:nvSpPr>
        <p:spPr>
          <a:xfrm>
            <a:off x="6315740" y="1877244"/>
            <a:ext cx="526311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b="1" dirty="0">
                <a:solidFill>
                  <a:srgbClr val="FF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Strong positive correlation </a:t>
            </a:r>
            <a:r>
              <a:rPr lang="en-GB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(0.79) between Finland and Portugal in their responses to the statements. This indicates that the perceptions or experiences related to the behaviour’s statements are quite similar between these two countries. </a:t>
            </a:r>
            <a:endParaRPr lang="it-IT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8CBCE8EE-65BB-9DAA-0B09-AA8074F955A2}"/>
              </a:ext>
            </a:extLst>
          </p:cNvPr>
          <p:cNvSpPr txBox="1"/>
          <p:nvPr/>
        </p:nvSpPr>
        <p:spPr>
          <a:xfrm>
            <a:off x="6315739" y="5161700"/>
            <a:ext cx="52631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b="1" dirty="0">
                <a:solidFill>
                  <a:srgbClr val="FF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Negative correlation </a:t>
            </a:r>
            <a:r>
              <a:rPr lang="en-GB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between CZ, IT and PT (respectively -0.31, and 0.2), suggests an inverse relationship.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6816597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7363D5F-EF74-01D8-C53D-19A7FE5BDD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5485" y="250273"/>
            <a:ext cx="9922764" cy="876778"/>
          </a:xfrm>
        </p:spPr>
        <p:txBody>
          <a:bodyPr/>
          <a:lstStyle/>
          <a:p>
            <a:r>
              <a:rPr lang="it-IT" dirty="0"/>
              <a:t>Cosa fanno i ragazzi intervistati</a:t>
            </a:r>
          </a:p>
        </p:txBody>
      </p:sp>
      <p:graphicFrame>
        <p:nvGraphicFramePr>
          <p:cNvPr id="4" name="Grafico 3">
            <a:extLst>
              <a:ext uri="{FF2B5EF4-FFF2-40B4-BE49-F238E27FC236}">
                <a16:creationId xmlns:a16="http://schemas.microsoft.com/office/drawing/2014/main" id="{0E869D68-3C6A-85EE-367A-AB2E1DD83F7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30003384"/>
              </p:ext>
            </p:extLst>
          </p:nvPr>
        </p:nvGraphicFramePr>
        <p:xfrm>
          <a:off x="1651591" y="1072646"/>
          <a:ext cx="8888818" cy="5582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948388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00A5425-F552-6E9E-E493-B113FE0813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9912" y="345966"/>
            <a:ext cx="9922764" cy="844881"/>
          </a:xfrm>
        </p:spPr>
        <p:txBody>
          <a:bodyPr/>
          <a:lstStyle/>
          <a:p>
            <a:r>
              <a:rPr lang="it-IT" dirty="0"/>
              <a:t>Quando devo parlare con qualcuno</a:t>
            </a:r>
          </a:p>
        </p:txBody>
      </p:sp>
      <p:graphicFrame>
        <p:nvGraphicFramePr>
          <p:cNvPr id="4" name="Grafico 3">
            <a:extLst>
              <a:ext uri="{FF2B5EF4-FFF2-40B4-BE49-F238E27FC236}">
                <a16:creationId xmlns:a16="http://schemas.microsoft.com/office/drawing/2014/main" id="{08600F66-44B7-9266-5359-A071ACF37F7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92786540"/>
              </p:ext>
            </p:extLst>
          </p:nvPr>
        </p:nvGraphicFramePr>
        <p:xfrm>
          <a:off x="949912" y="1190847"/>
          <a:ext cx="10292176" cy="50823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9430333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71600BD-55BA-E855-7DD6-75522465DF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8136" y="229007"/>
            <a:ext cx="9922764" cy="1294228"/>
          </a:xfrm>
        </p:spPr>
        <p:txBody>
          <a:bodyPr/>
          <a:lstStyle/>
          <a:p>
            <a:r>
              <a:rPr lang="it-IT" dirty="0"/>
              <a:t>Percezione del proprio ruolo nella comunità di riferimento</a:t>
            </a:r>
          </a:p>
        </p:txBody>
      </p:sp>
      <p:graphicFrame>
        <p:nvGraphicFramePr>
          <p:cNvPr id="4" name="Grafico 3">
            <a:extLst>
              <a:ext uri="{FF2B5EF4-FFF2-40B4-BE49-F238E27FC236}">
                <a16:creationId xmlns:a16="http://schemas.microsoft.com/office/drawing/2014/main" id="{1C250B3F-3C57-2E87-74DC-4FF21C0C603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09310095"/>
              </p:ext>
            </p:extLst>
          </p:nvPr>
        </p:nvGraphicFramePr>
        <p:xfrm>
          <a:off x="1318437" y="1800225"/>
          <a:ext cx="10047768" cy="46537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42829566"/>
      </p:ext>
    </p:extLst>
  </p:cSld>
  <p:clrMapOvr>
    <a:masterClrMapping/>
  </p:clrMapOvr>
  <p:transition spd="med">
    <p:pull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FD1F5F0-5BF4-CC51-6264-E6655B1FFC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8136" y="441659"/>
            <a:ext cx="9922764" cy="685392"/>
          </a:xfrm>
        </p:spPr>
        <p:txBody>
          <a:bodyPr>
            <a:normAutofit fontScale="90000"/>
          </a:bodyPr>
          <a:lstStyle/>
          <a:p>
            <a:r>
              <a:rPr lang="it-IT" dirty="0"/>
              <a:t>Il benessere registrato tra i ragazzi/e</a:t>
            </a:r>
          </a:p>
        </p:txBody>
      </p:sp>
      <p:graphicFrame>
        <p:nvGraphicFramePr>
          <p:cNvPr id="4" name="Grafico 3">
            <a:extLst>
              <a:ext uri="{FF2B5EF4-FFF2-40B4-BE49-F238E27FC236}">
                <a16:creationId xmlns:a16="http://schemas.microsoft.com/office/drawing/2014/main" id="{3746A400-CA81-22D5-C45A-A7B5A9D4102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53459031"/>
              </p:ext>
            </p:extLst>
          </p:nvPr>
        </p:nvGraphicFramePr>
        <p:xfrm>
          <a:off x="1254642" y="1864995"/>
          <a:ext cx="9643730" cy="43337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7150587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61AAB51-E899-39E0-C1B5-C10679B6A2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7382" y="279391"/>
            <a:ext cx="9922764" cy="1294228"/>
          </a:xfrm>
        </p:spPr>
        <p:txBody>
          <a:bodyPr/>
          <a:lstStyle/>
          <a:p>
            <a:r>
              <a:rPr lang="en-US" dirty="0"/>
              <a:t>Cosa </a:t>
            </a:r>
            <a:r>
              <a:rPr lang="en-US" dirty="0" err="1"/>
              <a:t>pensano</a:t>
            </a:r>
            <a:r>
              <a:rPr lang="en-US" dirty="0"/>
              <a:t> </a:t>
            </a:r>
            <a:r>
              <a:rPr lang="en-US" dirty="0" err="1"/>
              <a:t>quando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fa </a:t>
            </a:r>
            <a:r>
              <a:rPr lang="en-US" dirty="0" err="1"/>
              <a:t>riferimento</a:t>
            </a:r>
            <a:r>
              <a:rPr lang="en-US" dirty="0"/>
              <a:t> al </a:t>
            </a:r>
            <a:r>
              <a:rPr lang="en-US" dirty="0" err="1"/>
              <a:t>concetto</a:t>
            </a:r>
            <a:r>
              <a:rPr lang="en-US" dirty="0"/>
              <a:t> di </a:t>
            </a:r>
            <a:r>
              <a:rPr lang="en-US" dirty="0" err="1"/>
              <a:t>comunità</a:t>
            </a:r>
            <a:endParaRPr lang="it-IT" dirty="0"/>
          </a:p>
        </p:txBody>
      </p:sp>
      <p:pic>
        <p:nvPicPr>
          <p:cNvPr id="6" name="image20.png">
            <a:extLst>
              <a:ext uri="{FF2B5EF4-FFF2-40B4-BE49-F238E27FC236}">
                <a16:creationId xmlns:a16="http://schemas.microsoft.com/office/drawing/2014/main" id="{6BF3C56C-4671-7C74-DBDE-49635D43C08A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981810" y="1573619"/>
            <a:ext cx="10161111" cy="4901609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173188219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65A5B86-97B5-4196-0776-BC100A6A05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810" y="367231"/>
            <a:ext cx="11196084" cy="1294228"/>
          </a:xfrm>
        </p:spPr>
        <p:txBody>
          <a:bodyPr/>
          <a:lstStyle/>
          <a:p>
            <a:r>
              <a:rPr lang="it-IT" dirty="0"/>
              <a:t>Cosa chiedono maggiormente agli operatori</a:t>
            </a:r>
          </a:p>
        </p:txBody>
      </p:sp>
      <p:pic>
        <p:nvPicPr>
          <p:cNvPr id="4" name="image22.png">
            <a:extLst>
              <a:ext uri="{FF2B5EF4-FFF2-40B4-BE49-F238E27FC236}">
                <a16:creationId xmlns:a16="http://schemas.microsoft.com/office/drawing/2014/main" id="{5EDFCBEE-EDAE-9F58-C13F-8E052D1A1443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1541721" y="1685924"/>
            <a:ext cx="8878186" cy="4651081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25077979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005A1DD-B247-114C-25B7-A1FF89B78E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9912" y="473556"/>
            <a:ext cx="9922764" cy="536536"/>
          </a:xfrm>
        </p:spPr>
        <p:txBody>
          <a:bodyPr>
            <a:normAutofit fontScale="90000"/>
          </a:bodyPr>
          <a:lstStyle/>
          <a:p>
            <a:r>
              <a:rPr lang="it-IT" dirty="0"/>
              <a:t>BELONGING TO A COMMUNITY…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CF14614-4388-E92C-BF7D-0E6797323C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484" y="1446028"/>
            <a:ext cx="10669506" cy="514908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it-IT" dirty="0"/>
              <a:t>I risultati appaiono coerenti con quelli riscontrati in altre fasi del Progetto MPOW (ad esempio, storie di casi, interviste video, ecc.).</a:t>
            </a:r>
          </a:p>
          <a:p>
            <a:pPr marL="0" indent="0">
              <a:buNone/>
            </a:pPr>
            <a:r>
              <a:rPr lang="it-IT" dirty="0"/>
              <a:t>Le parole più ricorrenti, infatti, confermano alcuni fattori decisivi nel vissuto dei giovani: come il sentirsi accettati e inclusi, ascoltati e rassicurati sulle proprie idee, la solitudine, l'individualità. Molti sottolineano gli aspetti di socializzazione, condivisione e aggregazione, ma anche la possibilità di scegliere quando e come stare insieme agli altri (la giusta distanza).</a:t>
            </a:r>
          </a:p>
          <a:p>
            <a:pPr marL="0" indent="0">
              <a:buNone/>
            </a:pPr>
            <a:r>
              <a:rPr lang="it-IT" dirty="0"/>
              <a:t>In molte risposte si riconosce il ruolo decisivo del contesto/servizio a cui il giovane aderisce come importante per trovare un senso alla propria vita quotidiana e per sentirsi supportato nei momenti di difficoltà.</a:t>
            </a:r>
          </a:p>
          <a:p>
            <a:pPr marL="0" indent="0">
              <a:buNone/>
            </a:pPr>
            <a:r>
              <a:rPr lang="it-IT" dirty="0"/>
              <a:t>Appare costante il riferimento alle possibilità trasformative dell'appartenenza a una comunità: lavorare insieme per migliorare le cose, poter influenzare scelte e decisioni, sentirsi protagonisti, contribuire attivamente.</a:t>
            </a:r>
          </a:p>
          <a:p>
            <a:pPr marL="0" indent="0">
              <a:buNone/>
            </a:pPr>
            <a:r>
              <a:rPr lang="it-IT" dirty="0"/>
              <a:t>In modo più isolato, ma comunque significativo, vengono citati fattori che potremmo definire più riferiti a stati d'animo ed elementi emotivi come “felicità”, “amicizia” e “intimità”.</a:t>
            </a:r>
          </a:p>
        </p:txBody>
      </p:sp>
    </p:spTree>
    <p:extLst>
      <p:ext uri="{BB962C8B-B14F-4D97-AF65-F5344CB8AC3E}">
        <p14:creationId xmlns:p14="http://schemas.microsoft.com/office/powerpoint/2010/main" val="247239360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E24316E-E95D-26CD-02D1-950F2181D8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8136" y="484189"/>
            <a:ext cx="9922764" cy="674760"/>
          </a:xfrm>
        </p:spPr>
        <p:txBody>
          <a:bodyPr/>
          <a:lstStyle/>
          <a:p>
            <a:r>
              <a:rPr lang="it-IT" dirty="0"/>
              <a:t>Appartenere ad una comunità…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E819B11-66C6-4122-729A-4177C753E6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893" y="1871330"/>
            <a:ext cx="7304568" cy="4051005"/>
          </a:xfrm>
        </p:spPr>
        <p:txBody>
          <a:bodyPr>
            <a:norm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it-IT" sz="20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Per FI, le risposte che fanno riferimento al termine “accettazione” sembrano ottenere una netta maggioranza (circa il 30% delle risposte fa riferimento a questa specificazione) e un riferimento più esplicito al ruolo dei pari.</a:t>
            </a: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it-IT" sz="20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Per la CZ, “inclusione” è il termine più utilizzato (circa il 20%), insieme a partecipazione e solidarietà.</a:t>
            </a: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it-IT" sz="20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Anche per PT e IT, il significato di comunità fa riferimento ai termini “inclusione” e “accettazione”. Tuttavia, gli aspetti del lavoro cooperativo e del fare insieme sembrano avere uno spazio maggiore.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B3F282D2-2480-2643-12AF-E53B5D848675}"/>
              </a:ext>
            </a:extLst>
          </p:cNvPr>
          <p:cNvSpPr txBox="1"/>
          <p:nvPr/>
        </p:nvSpPr>
        <p:spPr>
          <a:xfrm>
            <a:off x="8442251" y="2902689"/>
            <a:ext cx="3498112" cy="26250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GB" sz="1800" i="1" dirty="0">
                <a:solidFill>
                  <a:srgbClr val="FF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“</a:t>
            </a:r>
            <a:r>
              <a:rPr lang="it-IT" sz="1800" i="1" dirty="0">
                <a:solidFill>
                  <a:srgbClr val="FF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Gli esseri umani, in quanto esseri sociali, hanno bisogno di vivere in una comunità per sentirsi appagati. Senza comunità e senza alcun sostegno emotivo, siamo molto più inclini a soffrire di problemi di salute mentale associati alla solitudine</a:t>
            </a:r>
            <a:endParaRPr lang="it-IT" sz="1800" dirty="0">
              <a:solidFill>
                <a:srgbClr val="FF0000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9257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DFA2877-93D8-2A1B-EDA3-5FAF75F5AB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8136" y="420394"/>
            <a:ext cx="9922764" cy="579067"/>
          </a:xfrm>
        </p:spPr>
        <p:txBody>
          <a:bodyPr>
            <a:normAutofit fontScale="90000"/>
          </a:bodyPr>
          <a:lstStyle/>
          <a:p>
            <a:r>
              <a:rPr lang="it-IT" dirty="0"/>
              <a:t>Come vedono il loro futuro</a:t>
            </a:r>
          </a:p>
        </p:txBody>
      </p:sp>
      <p:pic>
        <p:nvPicPr>
          <p:cNvPr id="4" name="image16.png">
            <a:extLst>
              <a:ext uri="{FF2B5EF4-FFF2-40B4-BE49-F238E27FC236}">
                <a16:creationId xmlns:a16="http://schemas.microsoft.com/office/drawing/2014/main" id="{0E83A255-61EF-5F0F-110D-EDAAD875EFEC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882502" y="1095153"/>
            <a:ext cx="10494335" cy="5497033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20182794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2060395-6B1A-00F0-0A2D-676DF03F2A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0336" y="571500"/>
            <a:ext cx="9922764" cy="1294228"/>
          </a:xfrm>
        </p:spPr>
        <p:txBody>
          <a:bodyPr/>
          <a:lstStyle/>
          <a:p>
            <a:r>
              <a:rPr lang="it-IT" dirty="0">
                <a:latin typeface="Gill Sans MT" panose="020B0502020104020203" pitchFamily="34" charset="0"/>
              </a:rPr>
              <a:t>Le attività (WP)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73887EB-E1FE-A7B2-9CF9-78BA888AA3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9400" y="1449754"/>
            <a:ext cx="6498590" cy="5008195"/>
          </a:xfrm>
        </p:spPr>
        <p:txBody>
          <a:bodyPr>
            <a:normAutofit fontScale="92500" lnSpcReduction="10000"/>
          </a:bodyPr>
          <a:lstStyle/>
          <a:p>
            <a:r>
              <a:rPr lang="it-IT" sz="2800" dirty="0">
                <a:latin typeface="Gill Sans MT" panose="020B0502020104020203" pitchFamily="34" charset="0"/>
              </a:rPr>
              <a:t>Analisi desk della letteratura sul tema dei NEET (giovani che non studiano e non lavorano) e delle principali evidenze emerse nei 4 Paesi</a:t>
            </a:r>
          </a:p>
          <a:p>
            <a:r>
              <a:rPr lang="it-IT" sz="2800" dirty="0">
                <a:latin typeface="Gill Sans MT" panose="020B0502020104020203" pitchFamily="34" charset="0"/>
              </a:rPr>
              <a:t>Studi di caso e storie di vita</a:t>
            </a:r>
          </a:p>
          <a:p>
            <a:r>
              <a:rPr lang="it-IT" sz="2800" dirty="0">
                <a:latin typeface="Gill Sans MT" panose="020B0502020104020203" pitchFamily="34" charset="0"/>
              </a:rPr>
              <a:t>Indagine presso i ragazzi e gli operatori</a:t>
            </a:r>
          </a:p>
          <a:p>
            <a:r>
              <a:rPr lang="it-IT" sz="2800" dirty="0">
                <a:latin typeface="Gill Sans MT" panose="020B0502020104020203" pitchFamily="34" charset="0"/>
              </a:rPr>
              <a:t>Sperimentazione di un metodo formativo volto a rafforzare le competenze di giovani </a:t>
            </a:r>
          </a:p>
          <a:p>
            <a:r>
              <a:rPr lang="it-IT" sz="2800" dirty="0">
                <a:latin typeface="Gill Sans MT" panose="020B0502020104020203" pitchFamily="34" charset="0"/>
              </a:rPr>
              <a:t>Attività di disseminazione </a:t>
            </a:r>
          </a:p>
        </p:txBody>
      </p:sp>
      <p:graphicFrame>
        <p:nvGraphicFramePr>
          <p:cNvPr id="4" name="Diagramma 3">
            <a:extLst>
              <a:ext uri="{FF2B5EF4-FFF2-40B4-BE49-F238E27FC236}">
                <a16:creationId xmlns:a16="http://schemas.microsoft.com/office/drawing/2014/main" id="{D2304130-F379-07BC-9070-C6CBF318ADC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37000277"/>
              </p:ext>
            </p:extLst>
          </p:nvPr>
        </p:nvGraphicFramePr>
        <p:xfrm>
          <a:off x="5638800" y="1282700"/>
          <a:ext cx="6819900" cy="46735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376153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D34F6A1-C6F6-5DDB-4877-AF44510209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851" y="229007"/>
            <a:ext cx="10714003" cy="129422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2800" dirty="0" err="1"/>
              <a:t>Attività</a:t>
            </a:r>
            <a:r>
              <a:rPr lang="en-US" sz="2800" dirty="0"/>
              <a:t> </a:t>
            </a:r>
            <a:r>
              <a:rPr lang="en-US" sz="2800" dirty="0" err="1"/>
              <a:t>che</a:t>
            </a:r>
            <a:r>
              <a:rPr lang="en-US" sz="2800" dirty="0"/>
              <a:t> </a:t>
            </a:r>
            <a:r>
              <a:rPr lang="en-US" sz="2800" dirty="0" err="1"/>
              <a:t>gli</a:t>
            </a:r>
            <a:r>
              <a:rPr lang="en-US" sz="2800" dirty="0"/>
              <a:t> </a:t>
            </a:r>
            <a:r>
              <a:rPr lang="en-US" sz="2800" dirty="0" err="1"/>
              <a:t>operatori</a:t>
            </a:r>
            <a:r>
              <a:rPr lang="en-US" sz="2800" dirty="0"/>
              <a:t> </a:t>
            </a:r>
            <a:r>
              <a:rPr lang="en-US" sz="2800" dirty="0" err="1"/>
              <a:t>considerano</a:t>
            </a:r>
            <a:r>
              <a:rPr lang="en-US" sz="2800" dirty="0"/>
              <a:t> </a:t>
            </a:r>
            <a:r>
              <a:rPr lang="en-US" sz="2800" dirty="0" err="1"/>
              <a:t>essenziali</a:t>
            </a:r>
            <a:r>
              <a:rPr lang="en-US" sz="2800" dirty="0"/>
              <a:t> per </a:t>
            </a:r>
            <a:r>
              <a:rPr lang="en-US" sz="2800" dirty="0" err="1"/>
              <a:t>rispondere</a:t>
            </a:r>
            <a:r>
              <a:rPr lang="en-US" sz="2800" dirty="0"/>
              <a:t> </a:t>
            </a:r>
            <a:r>
              <a:rPr lang="en-US" sz="2800" dirty="0" err="1"/>
              <a:t>efficacemente</a:t>
            </a:r>
            <a:r>
              <a:rPr lang="en-US" sz="2800" dirty="0"/>
              <a:t> </a:t>
            </a:r>
            <a:r>
              <a:rPr lang="en-US" sz="2800" dirty="0" err="1"/>
              <a:t>alla</a:t>
            </a:r>
            <a:r>
              <a:rPr lang="en-US" sz="2800" dirty="0"/>
              <a:t> </a:t>
            </a:r>
            <a:r>
              <a:rPr lang="en-US" sz="2800" dirty="0" err="1"/>
              <a:t>crescita</a:t>
            </a:r>
            <a:r>
              <a:rPr lang="en-US" sz="2800" dirty="0"/>
              <a:t> del disagio </a:t>
            </a:r>
            <a:r>
              <a:rPr lang="en-US" sz="2800" dirty="0" err="1"/>
              <a:t>giovanile</a:t>
            </a:r>
            <a:endParaRPr lang="it-IT" sz="2800" dirty="0"/>
          </a:p>
        </p:txBody>
      </p:sp>
      <p:pic>
        <p:nvPicPr>
          <p:cNvPr id="4" name="image5.png">
            <a:extLst>
              <a:ext uri="{FF2B5EF4-FFF2-40B4-BE49-F238E27FC236}">
                <a16:creationId xmlns:a16="http://schemas.microsoft.com/office/drawing/2014/main" id="{3CB9F813-5929-18DA-BFB5-E2BFE19698C5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86808" y="1571625"/>
            <a:ext cx="10792047" cy="5057368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104880059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F09F574-5520-A657-2452-8CA9C033C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4618" y="141555"/>
            <a:ext cx="9922764" cy="1294228"/>
          </a:xfrm>
        </p:spPr>
        <p:txBody>
          <a:bodyPr/>
          <a:lstStyle/>
          <a:p>
            <a:r>
              <a:rPr lang="it-IT" dirty="0"/>
              <a:t>Una domanda fatta solo ai giovani italiani</a:t>
            </a:r>
          </a:p>
        </p:txBody>
      </p:sp>
      <p:graphicFrame>
        <p:nvGraphicFramePr>
          <p:cNvPr id="4" name="Grafico 3">
            <a:extLst>
              <a:ext uri="{FF2B5EF4-FFF2-40B4-BE49-F238E27FC236}">
                <a16:creationId xmlns:a16="http://schemas.microsoft.com/office/drawing/2014/main" id="{7BF90089-0474-7B4A-5A34-C4982840813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92906588"/>
              </p:ext>
            </p:extLst>
          </p:nvPr>
        </p:nvGraphicFramePr>
        <p:xfrm>
          <a:off x="1497330" y="1892300"/>
          <a:ext cx="9922764" cy="44399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5050401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45AF99C-77F9-A07B-F373-09B00A740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5896" y="358725"/>
            <a:ext cx="9922764" cy="789355"/>
          </a:xfrm>
        </p:spPr>
        <p:txBody>
          <a:bodyPr/>
          <a:lstStyle/>
          <a:p>
            <a:r>
              <a:rPr lang="it-IT" dirty="0"/>
              <a:t>Il profilo degli operatori nei 4 Paesi</a:t>
            </a:r>
          </a:p>
        </p:txBody>
      </p:sp>
      <p:pic>
        <p:nvPicPr>
          <p:cNvPr id="4" name="image6.png">
            <a:extLst>
              <a:ext uri="{FF2B5EF4-FFF2-40B4-BE49-F238E27FC236}">
                <a16:creationId xmlns:a16="http://schemas.microsoft.com/office/drawing/2014/main" id="{B53EF2D6-2A23-60D5-F403-093A67E01C3C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373380" y="1343342"/>
            <a:ext cx="6159767" cy="3096311"/>
          </a:xfrm>
          <a:prstGeom prst="rect">
            <a:avLst/>
          </a:prstGeom>
          <a:ln/>
        </p:spPr>
      </p:pic>
      <p:pic>
        <p:nvPicPr>
          <p:cNvPr id="5" name="image8.png">
            <a:extLst>
              <a:ext uri="{FF2B5EF4-FFF2-40B4-BE49-F238E27FC236}">
                <a16:creationId xmlns:a16="http://schemas.microsoft.com/office/drawing/2014/main" id="{409A3260-9E22-7E1C-431C-5DD8B8C97EB1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5101389" y="3402964"/>
            <a:ext cx="6717231" cy="3455036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305271520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D6156EA-720D-6EF6-1CEA-C64090D42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5789" y="356318"/>
            <a:ext cx="9922764" cy="1294228"/>
          </a:xfrm>
        </p:spPr>
        <p:txBody>
          <a:bodyPr/>
          <a:lstStyle/>
          <a:p>
            <a:r>
              <a:rPr lang="it-IT" dirty="0"/>
              <a:t>Le esperienze professionali</a:t>
            </a:r>
          </a:p>
        </p:txBody>
      </p:sp>
      <p:pic>
        <p:nvPicPr>
          <p:cNvPr id="4" name="image10.png">
            <a:extLst>
              <a:ext uri="{FF2B5EF4-FFF2-40B4-BE49-F238E27FC236}">
                <a16:creationId xmlns:a16="http://schemas.microsoft.com/office/drawing/2014/main" id="{BB53FB42-1161-A6EE-C8B9-8BB9F56C09C4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341897" y="1374190"/>
            <a:ext cx="5754103" cy="3534695"/>
          </a:xfrm>
          <a:prstGeom prst="rect">
            <a:avLst/>
          </a:prstGeom>
          <a:ln/>
        </p:spPr>
      </p:pic>
      <p:pic>
        <p:nvPicPr>
          <p:cNvPr id="5" name="image3.png">
            <a:extLst>
              <a:ext uri="{FF2B5EF4-FFF2-40B4-BE49-F238E27FC236}">
                <a16:creationId xmlns:a16="http://schemas.microsoft.com/office/drawing/2014/main" id="{2DFBED97-0572-A7E2-3EFC-2F3DD050E599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6096000" y="3291757"/>
            <a:ext cx="6051550" cy="3209925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178333323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8C058F3-08B0-261D-4F94-76E8A60A5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9220" y="243138"/>
            <a:ext cx="9922764" cy="733926"/>
          </a:xfrm>
        </p:spPr>
        <p:txBody>
          <a:bodyPr/>
          <a:lstStyle/>
          <a:p>
            <a:r>
              <a:rPr lang="it-IT" dirty="0"/>
              <a:t>Le competenze richieste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9B8F153-4BF3-46CD-5556-0EAEF27E6B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8915" y="1294228"/>
            <a:ext cx="11538286" cy="21287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1800" b="1" i="1" dirty="0">
                <a:effectLst/>
                <a:highlight>
                  <a:srgbClr val="0000FF"/>
                </a:highlight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Area blu: </a:t>
            </a:r>
            <a:r>
              <a:rPr lang="it-IT" sz="1800" i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adattamento, familiarità e domande, che appartengono a un aspetto psicologico e sembrano prevalere nell'IT.  </a:t>
            </a:r>
            <a:r>
              <a:rPr lang="it-IT" sz="1800" i="1" dirty="0">
                <a:effectLst/>
                <a:highlight>
                  <a:srgbClr val="808000"/>
                </a:highlight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Area marrone</a:t>
            </a:r>
            <a:r>
              <a:rPr lang="it-IT" sz="1800" i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: caratteristiche sociali dei professionisti, come la capacità di impegnarsi con i giovani, di dare e ricevere feedback e di valutare le azioni come necessario, che è più rilevante in FI</a:t>
            </a:r>
            <a:r>
              <a:rPr lang="it-IT" sz="1800" i="1" dirty="0">
                <a:effectLst/>
                <a:highlight>
                  <a:srgbClr val="008000"/>
                </a:highlight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. Area verde</a:t>
            </a:r>
            <a:r>
              <a:rPr lang="it-IT" sz="1800" i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: coinvolgimento dei giovani, processo decisionale e maggiore partecipazione dei giovani, che è più sviluppata tra i professionisti del PT. </a:t>
            </a:r>
            <a:r>
              <a:rPr lang="it-IT" sz="1800" i="1" dirty="0">
                <a:effectLst/>
                <a:highlight>
                  <a:srgbClr val="FF00FF"/>
                </a:highlight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Area rosa</a:t>
            </a:r>
            <a:r>
              <a:rPr lang="it-IT" sz="1800" i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: solidità dovuta ad anni di esperienza, formazione teorica e pratica e capacità di lavorare in gruppo</a:t>
            </a:r>
            <a:r>
              <a:rPr lang="it-IT" sz="1800" b="1" i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. </a:t>
            </a:r>
            <a:endParaRPr lang="it-IT" dirty="0"/>
          </a:p>
        </p:txBody>
      </p:sp>
      <p:pic>
        <p:nvPicPr>
          <p:cNvPr id="4" name="image17.png">
            <a:extLst>
              <a:ext uri="{FF2B5EF4-FFF2-40B4-BE49-F238E27FC236}">
                <a16:creationId xmlns:a16="http://schemas.microsoft.com/office/drawing/2014/main" id="{71A82E65-1154-107E-CCD4-C9C86A37A741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1181101" y="3152274"/>
            <a:ext cx="9912015" cy="3462588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209174293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88D22C6-95E8-EC07-B158-5BB0F52306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5788" y="199908"/>
            <a:ext cx="11111886" cy="1294228"/>
          </a:xfrm>
        </p:spPr>
        <p:txBody>
          <a:bodyPr/>
          <a:lstStyle/>
          <a:p>
            <a:r>
              <a:rPr lang="en-US" dirty="0"/>
              <a:t>In </a:t>
            </a:r>
            <a:r>
              <a:rPr lang="en-US" dirty="0" err="1"/>
              <a:t>futuro</a:t>
            </a:r>
            <a:r>
              <a:rPr lang="en-US" dirty="0"/>
              <a:t> il disagio </a:t>
            </a:r>
            <a:r>
              <a:rPr lang="en-US" dirty="0" err="1"/>
              <a:t>giovanile</a:t>
            </a:r>
            <a:r>
              <a:rPr lang="en-US" dirty="0"/>
              <a:t>…</a:t>
            </a:r>
            <a:endParaRPr lang="it-IT" dirty="0"/>
          </a:p>
        </p:txBody>
      </p:sp>
      <p:graphicFrame>
        <p:nvGraphicFramePr>
          <p:cNvPr id="4" name="Grafico 3">
            <a:extLst>
              <a:ext uri="{FF2B5EF4-FFF2-40B4-BE49-F238E27FC236}">
                <a16:creationId xmlns:a16="http://schemas.microsoft.com/office/drawing/2014/main" id="{D4A72B46-011D-E9B3-013B-CB7C066BAB0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62435470"/>
              </p:ext>
            </p:extLst>
          </p:nvPr>
        </p:nvGraphicFramePr>
        <p:xfrm>
          <a:off x="955788" y="1395663"/>
          <a:ext cx="10185454" cy="47645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8817377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F342B69-01FF-5575-1E67-B009414D5F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878" y="195229"/>
            <a:ext cx="9922764" cy="1294228"/>
          </a:xfrm>
        </p:spPr>
        <p:txBody>
          <a:bodyPr/>
          <a:lstStyle/>
          <a:p>
            <a:r>
              <a:rPr lang="it-IT" dirty="0"/>
              <a:t>Gli operatori dovrebbero principalmente</a:t>
            </a:r>
          </a:p>
        </p:txBody>
      </p:sp>
      <p:graphicFrame>
        <p:nvGraphicFramePr>
          <p:cNvPr id="4" name="Grafico 3">
            <a:extLst>
              <a:ext uri="{FF2B5EF4-FFF2-40B4-BE49-F238E27FC236}">
                <a16:creationId xmlns:a16="http://schemas.microsoft.com/office/drawing/2014/main" id="{1188B59E-27C1-5B74-74F3-5EEEFA1E9CC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62709122"/>
              </p:ext>
            </p:extLst>
          </p:nvPr>
        </p:nvGraphicFramePr>
        <p:xfrm>
          <a:off x="1203158" y="1943099"/>
          <a:ext cx="9709484" cy="42170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1186935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8BF129C-40DD-926C-CA7D-E6AB900C97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3441" y="306157"/>
            <a:ext cx="11051059" cy="788717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Fattori</a:t>
            </a:r>
            <a:r>
              <a:rPr lang="en-US" dirty="0"/>
              <a:t> </a:t>
            </a:r>
            <a:r>
              <a:rPr lang="en-US" dirty="0" err="1"/>
              <a:t>essenziali</a:t>
            </a:r>
            <a:r>
              <a:rPr lang="en-US" dirty="0"/>
              <a:t> per </a:t>
            </a:r>
            <a:r>
              <a:rPr lang="en-US" dirty="0" err="1"/>
              <a:t>costruire</a:t>
            </a:r>
            <a:r>
              <a:rPr lang="en-US" dirty="0"/>
              <a:t> </a:t>
            </a:r>
            <a:r>
              <a:rPr lang="en-US" dirty="0" err="1"/>
              <a:t>una</a:t>
            </a:r>
            <a:r>
              <a:rPr lang="en-US" dirty="0"/>
              <a:t> </a:t>
            </a:r>
            <a:r>
              <a:rPr lang="en-US" dirty="0" err="1"/>
              <a:t>comunità</a:t>
            </a:r>
            <a:endParaRPr lang="it-IT" dirty="0"/>
          </a:p>
        </p:txBody>
      </p:sp>
      <p:graphicFrame>
        <p:nvGraphicFramePr>
          <p:cNvPr id="4" name="Grafico 3">
            <a:extLst>
              <a:ext uri="{FF2B5EF4-FFF2-40B4-BE49-F238E27FC236}">
                <a16:creationId xmlns:a16="http://schemas.microsoft.com/office/drawing/2014/main" id="{BA273E58-8CD7-5F07-2AFE-248DEC731DC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83508540"/>
              </p:ext>
            </p:extLst>
          </p:nvPr>
        </p:nvGraphicFramePr>
        <p:xfrm>
          <a:off x="823441" y="1335690"/>
          <a:ext cx="10474212" cy="50049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881612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3D922ED-A478-0A42-97A2-81A20CFB83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5266" y="450165"/>
            <a:ext cx="9922764" cy="1294228"/>
          </a:xfrm>
        </p:spPr>
        <p:txBody>
          <a:bodyPr/>
          <a:lstStyle/>
          <a:p>
            <a:r>
              <a:rPr lang="it-IT" dirty="0"/>
              <a:t>Le attività di diffusione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7BEC9D28-7E43-8851-EF40-BA99DA179A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72697" y="0"/>
            <a:ext cx="3139440" cy="4440509"/>
          </a:xfrm>
          <a:prstGeom prst="rect">
            <a:avLst/>
          </a:prstGeom>
        </p:spPr>
      </p:pic>
      <p:pic>
        <p:nvPicPr>
          <p:cNvPr id="10" name="Segnaposto contenuto 9">
            <a:extLst>
              <a:ext uri="{FF2B5EF4-FFF2-40B4-BE49-F238E27FC236}">
                <a16:creationId xmlns:a16="http://schemas.microsoft.com/office/drawing/2014/main" id="{3A40F367-7738-8C59-988D-9CA822E16E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357785" y="2311377"/>
            <a:ext cx="3583670" cy="4324936"/>
          </a:xfr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04DF8378-C423-3870-EF7B-1BB8FE74C9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593" y="1220615"/>
            <a:ext cx="5317805" cy="1968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337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872A0C7-808A-AB25-831F-7073B07A22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0966" y="244425"/>
            <a:ext cx="9922764" cy="1294228"/>
          </a:xfrm>
        </p:spPr>
        <p:txBody>
          <a:bodyPr/>
          <a:lstStyle/>
          <a:p>
            <a:r>
              <a:rPr lang="it-IT" dirty="0">
                <a:latin typeface="Gill Sans MT" panose="020B0502020104020203" pitchFamily="34" charset="0"/>
              </a:rPr>
              <a:t>I NEET in Europa e in Italia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33CCB1F5-8435-486D-4181-DC13011CF5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966" y="1417321"/>
            <a:ext cx="10593324" cy="5288912"/>
          </a:xfrm>
          <a:prstGeom prst="rect">
            <a:avLst/>
          </a:prstGeom>
        </p:spPr>
      </p:pic>
      <p:sp>
        <p:nvSpPr>
          <p:cNvPr id="5" name="Rettangolo 4">
            <a:extLst>
              <a:ext uri="{FF2B5EF4-FFF2-40B4-BE49-F238E27FC236}">
                <a16:creationId xmlns:a16="http://schemas.microsoft.com/office/drawing/2014/main" id="{F36774AA-822E-8506-CAA9-031E976C9B6D}"/>
              </a:ext>
            </a:extLst>
          </p:cNvPr>
          <p:cNvSpPr/>
          <p:nvPr/>
        </p:nvSpPr>
        <p:spPr>
          <a:xfrm>
            <a:off x="2205990" y="2297430"/>
            <a:ext cx="491490" cy="3017520"/>
          </a:xfrm>
          <a:prstGeom prst="rect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637543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DC5C871-C7A8-ED4F-05C5-B8D4AC8F47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7984" y="255855"/>
            <a:ext cx="10529166" cy="1294228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it-IT" sz="3600" dirty="0">
                <a:latin typeface="Gill Sans MT" panose="020B0502020104020203" pitchFamily="34" charset="0"/>
              </a:rPr>
              <a:t>I giovani italiani abbandonano prematuramente i percorsi scolastici-formativi</a:t>
            </a:r>
          </a:p>
        </p:txBody>
      </p:sp>
      <p:graphicFrame>
        <p:nvGraphicFramePr>
          <p:cNvPr id="4" name="Segnaposto contenuto 3">
            <a:extLst>
              <a:ext uri="{FF2B5EF4-FFF2-40B4-BE49-F238E27FC236}">
                <a16:creationId xmlns:a16="http://schemas.microsoft.com/office/drawing/2014/main" id="{8FDA32CE-72D9-10AC-F63E-36F9B617424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21226389"/>
              </p:ext>
            </p:extLst>
          </p:nvPr>
        </p:nvGraphicFramePr>
        <p:xfrm>
          <a:off x="563880" y="2530429"/>
          <a:ext cx="11064240" cy="3460169"/>
        </p:xfrm>
        <a:graphic>
          <a:graphicData uri="http://schemas.openxmlformats.org/drawingml/2006/table">
            <a:tbl>
              <a:tblPr firstRow="1" firstCol="1" bandRow="1"/>
              <a:tblGrid>
                <a:gridCol w="1774784">
                  <a:extLst>
                    <a:ext uri="{9D8B030D-6E8A-4147-A177-3AD203B41FA5}">
                      <a16:colId xmlns:a16="http://schemas.microsoft.com/office/drawing/2014/main" val="768705012"/>
                    </a:ext>
                  </a:extLst>
                </a:gridCol>
                <a:gridCol w="951224">
                  <a:extLst>
                    <a:ext uri="{9D8B030D-6E8A-4147-A177-3AD203B41FA5}">
                      <a16:colId xmlns:a16="http://schemas.microsoft.com/office/drawing/2014/main" val="2204863478"/>
                    </a:ext>
                  </a:extLst>
                </a:gridCol>
                <a:gridCol w="1240347">
                  <a:extLst>
                    <a:ext uri="{9D8B030D-6E8A-4147-A177-3AD203B41FA5}">
                      <a16:colId xmlns:a16="http://schemas.microsoft.com/office/drawing/2014/main" val="115562990"/>
                    </a:ext>
                  </a:extLst>
                </a:gridCol>
                <a:gridCol w="1241598">
                  <a:extLst>
                    <a:ext uri="{9D8B030D-6E8A-4147-A177-3AD203B41FA5}">
                      <a16:colId xmlns:a16="http://schemas.microsoft.com/office/drawing/2014/main" val="343288842"/>
                    </a:ext>
                  </a:extLst>
                </a:gridCol>
                <a:gridCol w="1242849">
                  <a:extLst>
                    <a:ext uri="{9D8B030D-6E8A-4147-A177-3AD203B41FA5}">
                      <a16:colId xmlns:a16="http://schemas.microsoft.com/office/drawing/2014/main" val="1332679950"/>
                    </a:ext>
                  </a:extLst>
                </a:gridCol>
                <a:gridCol w="1241598">
                  <a:extLst>
                    <a:ext uri="{9D8B030D-6E8A-4147-A177-3AD203B41FA5}">
                      <a16:colId xmlns:a16="http://schemas.microsoft.com/office/drawing/2014/main" val="1712388826"/>
                    </a:ext>
                  </a:extLst>
                </a:gridCol>
                <a:gridCol w="1420579">
                  <a:extLst>
                    <a:ext uri="{9D8B030D-6E8A-4147-A177-3AD203B41FA5}">
                      <a16:colId xmlns:a16="http://schemas.microsoft.com/office/drawing/2014/main" val="362780954"/>
                    </a:ext>
                  </a:extLst>
                </a:gridCol>
                <a:gridCol w="1951261">
                  <a:extLst>
                    <a:ext uri="{9D8B030D-6E8A-4147-A177-3AD203B41FA5}">
                      <a16:colId xmlns:a16="http://schemas.microsoft.com/office/drawing/2014/main" val="3121377806"/>
                    </a:ext>
                  </a:extLst>
                </a:gridCol>
              </a:tblGrid>
              <a:tr h="42812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24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it-IT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5F91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24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Anni</a:t>
                      </a:r>
                      <a:endParaRPr lang="it-IT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5F9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24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it-IT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5F9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8444950"/>
                  </a:ext>
                </a:extLst>
              </a:tr>
              <a:tr h="8760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24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Territorio </a:t>
                      </a:r>
                      <a:endParaRPr lang="it-IT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5F9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24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2018</a:t>
                      </a:r>
                      <a:endParaRPr lang="it-IT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5F9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24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2019</a:t>
                      </a:r>
                      <a:endParaRPr lang="it-IT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5F9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24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2020</a:t>
                      </a:r>
                      <a:endParaRPr lang="it-IT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5F9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24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2021</a:t>
                      </a:r>
                      <a:endParaRPr lang="it-IT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5F9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24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2022</a:t>
                      </a:r>
                      <a:endParaRPr lang="it-IT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5F9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24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2023</a:t>
                      </a:r>
                      <a:endParaRPr lang="it-IT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5F9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24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Variazione % 2018-2023</a:t>
                      </a:r>
                      <a:endParaRPr lang="it-IT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5F9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643801"/>
                  </a:ext>
                </a:extLst>
              </a:tr>
              <a:tr h="42812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it-IT" sz="2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Nord</a:t>
                      </a:r>
                      <a:endParaRPr lang="it-IT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2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12,0</a:t>
                      </a:r>
                      <a:endParaRPr lang="it-IT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2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10,3</a:t>
                      </a:r>
                      <a:endParaRPr lang="it-IT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11,7</a:t>
                      </a:r>
                      <a:endParaRPr lang="it-IT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2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10,7</a:t>
                      </a:r>
                      <a:endParaRPr lang="it-IT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2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9,9</a:t>
                      </a:r>
                      <a:endParaRPr lang="it-IT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2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8,5</a:t>
                      </a:r>
                      <a:endParaRPr lang="it-IT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2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-29,2</a:t>
                      </a:r>
                      <a:endParaRPr lang="it-IT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6303534"/>
                  </a:ext>
                </a:extLst>
              </a:tr>
              <a:tr h="42812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it-IT" sz="2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Centro</a:t>
                      </a:r>
                      <a:endParaRPr lang="it-IT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2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10,4</a:t>
                      </a:r>
                      <a:endParaRPr lang="it-IT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2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10,6</a:t>
                      </a:r>
                      <a:endParaRPr lang="it-IT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2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12,0</a:t>
                      </a:r>
                      <a:endParaRPr lang="it-IT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2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9,8</a:t>
                      </a:r>
                      <a:endParaRPr lang="it-IT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2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8,2</a:t>
                      </a:r>
                      <a:endParaRPr lang="it-IT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2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7,0</a:t>
                      </a:r>
                      <a:endParaRPr lang="it-IT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2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-32,7</a:t>
                      </a:r>
                      <a:endParaRPr lang="it-IT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0918012"/>
                  </a:ext>
                </a:extLst>
              </a:tr>
              <a:tr h="87159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it-IT" sz="2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Mezzogiorno</a:t>
                      </a:r>
                      <a:endParaRPr lang="it-IT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2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18,7</a:t>
                      </a:r>
                      <a:endParaRPr lang="it-IT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2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18,1</a:t>
                      </a:r>
                      <a:endParaRPr lang="it-IT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2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18,2</a:t>
                      </a:r>
                      <a:endParaRPr lang="it-IT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2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16,6</a:t>
                      </a:r>
                      <a:endParaRPr lang="it-IT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2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15,1</a:t>
                      </a:r>
                      <a:endParaRPr lang="it-IT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2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14,6</a:t>
                      </a:r>
                      <a:endParaRPr lang="it-IT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2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-21,9</a:t>
                      </a:r>
                      <a:endParaRPr lang="it-IT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0376317"/>
                  </a:ext>
                </a:extLst>
              </a:tr>
              <a:tr h="42812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lang="it-IT" sz="2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Italia</a:t>
                      </a:r>
                      <a:endParaRPr lang="it-IT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2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14,3</a:t>
                      </a:r>
                      <a:endParaRPr lang="it-IT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2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13,3</a:t>
                      </a:r>
                      <a:endParaRPr lang="it-IT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2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14,2</a:t>
                      </a:r>
                      <a:endParaRPr lang="it-IT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2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12,7</a:t>
                      </a:r>
                      <a:endParaRPr lang="it-IT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2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11,5</a:t>
                      </a:r>
                      <a:endParaRPr lang="it-IT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2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10,5</a:t>
                      </a:r>
                      <a:endParaRPr lang="it-IT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2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-26,6</a:t>
                      </a:r>
                      <a:endParaRPr lang="it-IT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5421241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BC71C076-FE3A-EACE-E286-CC8873C61F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68805" y="2011672"/>
            <a:ext cx="1328713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2000" b="1" i="0" u="none" strike="noStrike" cap="none" normalizeH="0" baseline="0" dirty="0">
                <a:ln>
                  <a:noFill/>
                </a:ln>
                <a:effectLst/>
                <a:latin typeface="Aptos" panose="020B00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Giovani che abbandonano prematuramente i percorsi di istruzione e formazione professionale</a:t>
            </a:r>
            <a:endParaRPr kumimoji="0" lang="it-IT" altLang="it-IT" sz="1200" b="0" i="0" u="none" strike="noStrike" cap="none" normalizeH="0" baseline="0" dirty="0">
              <a:ln>
                <a:noFill/>
              </a:ln>
              <a:effectLst/>
              <a:latin typeface="Aptos" panose="020B0004020202020204" pitchFamily="34" charset="0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E3173084-3704-67A2-E50B-976B74213226}"/>
              </a:ext>
            </a:extLst>
          </p:cNvPr>
          <p:cNvSpPr txBox="1"/>
          <p:nvPr/>
        </p:nvSpPr>
        <p:spPr>
          <a:xfrm>
            <a:off x="3828742" y="6452187"/>
            <a:ext cx="4458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Fonte: elaborazioni su </a:t>
            </a:r>
            <a:r>
              <a:rPr kumimoji="0" lang="it-IT" altLang="it-IT" sz="18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IstatData</a:t>
            </a:r>
            <a:r>
              <a:rPr kumimoji="0" lang="it-IT" altLang="it-IT" sz="1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2023</a:t>
            </a:r>
            <a:endParaRPr kumimoji="0" lang="it-IT" altLang="it-IT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45610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E347553-30D4-508B-95C7-9D0C926708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8136" y="164415"/>
            <a:ext cx="10844784" cy="1294228"/>
          </a:xfrm>
        </p:spPr>
        <p:txBody>
          <a:bodyPr/>
          <a:lstStyle/>
          <a:p>
            <a:r>
              <a:rPr lang="it-IT">
                <a:latin typeface="Gill Sans MT" panose="020B0502020104020203" pitchFamily="34" charset="0"/>
              </a:rPr>
              <a:t>I NEET </a:t>
            </a:r>
            <a:r>
              <a:rPr lang="it-IT" dirty="0">
                <a:latin typeface="Gill Sans MT" panose="020B0502020104020203" pitchFamily="34" charset="0"/>
              </a:rPr>
              <a:t>rappresentano una fetta molto ampia di giovani</a:t>
            </a:r>
          </a:p>
        </p:txBody>
      </p:sp>
      <p:graphicFrame>
        <p:nvGraphicFramePr>
          <p:cNvPr id="4" name="Segnaposto contenuto 3">
            <a:extLst>
              <a:ext uri="{FF2B5EF4-FFF2-40B4-BE49-F238E27FC236}">
                <a16:creationId xmlns:a16="http://schemas.microsoft.com/office/drawing/2014/main" id="{7534B5FC-BFBA-D57C-B47F-F5FAAFAFFA9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67875161"/>
              </p:ext>
            </p:extLst>
          </p:nvPr>
        </p:nvGraphicFramePr>
        <p:xfrm>
          <a:off x="630936" y="2042508"/>
          <a:ext cx="10730484" cy="3729640"/>
        </p:xfrm>
        <a:graphic>
          <a:graphicData uri="http://schemas.openxmlformats.org/drawingml/2006/table">
            <a:tbl>
              <a:tblPr firstRow="1" firstCol="1" bandRow="1"/>
              <a:tblGrid>
                <a:gridCol w="1881588">
                  <a:extLst>
                    <a:ext uri="{9D8B030D-6E8A-4147-A177-3AD203B41FA5}">
                      <a16:colId xmlns:a16="http://schemas.microsoft.com/office/drawing/2014/main" val="2068845777"/>
                    </a:ext>
                  </a:extLst>
                </a:gridCol>
                <a:gridCol w="762189">
                  <a:extLst>
                    <a:ext uri="{9D8B030D-6E8A-4147-A177-3AD203B41FA5}">
                      <a16:colId xmlns:a16="http://schemas.microsoft.com/office/drawing/2014/main" val="669640922"/>
                    </a:ext>
                  </a:extLst>
                </a:gridCol>
                <a:gridCol w="1202931">
                  <a:extLst>
                    <a:ext uri="{9D8B030D-6E8A-4147-A177-3AD203B41FA5}">
                      <a16:colId xmlns:a16="http://schemas.microsoft.com/office/drawing/2014/main" val="2181709265"/>
                    </a:ext>
                  </a:extLst>
                </a:gridCol>
                <a:gridCol w="1204144">
                  <a:extLst>
                    <a:ext uri="{9D8B030D-6E8A-4147-A177-3AD203B41FA5}">
                      <a16:colId xmlns:a16="http://schemas.microsoft.com/office/drawing/2014/main" val="2420726902"/>
                    </a:ext>
                  </a:extLst>
                </a:gridCol>
                <a:gridCol w="1205359">
                  <a:extLst>
                    <a:ext uri="{9D8B030D-6E8A-4147-A177-3AD203B41FA5}">
                      <a16:colId xmlns:a16="http://schemas.microsoft.com/office/drawing/2014/main" val="2150584323"/>
                    </a:ext>
                  </a:extLst>
                </a:gridCol>
                <a:gridCol w="1204144">
                  <a:extLst>
                    <a:ext uri="{9D8B030D-6E8A-4147-A177-3AD203B41FA5}">
                      <a16:colId xmlns:a16="http://schemas.microsoft.com/office/drawing/2014/main" val="851592769"/>
                    </a:ext>
                  </a:extLst>
                </a:gridCol>
                <a:gridCol w="1377727">
                  <a:extLst>
                    <a:ext uri="{9D8B030D-6E8A-4147-A177-3AD203B41FA5}">
                      <a16:colId xmlns:a16="http://schemas.microsoft.com/office/drawing/2014/main" val="752638751"/>
                    </a:ext>
                  </a:extLst>
                </a:gridCol>
                <a:gridCol w="1892402">
                  <a:extLst>
                    <a:ext uri="{9D8B030D-6E8A-4147-A177-3AD203B41FA5}">
                      <a16:colId xmlns:a16="http://schemas.microsoft.com/office/drawing/2014/main" val="646419841"/>
                    </a:ext>
                  </a:extLst>
                </a:gridCol>
              </a:tblGrid>
              <a:tr h="52928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24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it-IT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5F91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24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Anni</a:t>
                      </a:r>
                      <a:endParaRPr lang="it-IT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5F9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24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it-IT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5F9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9590756"/>
                  </a:ext>
                </a:extLst>
              </a:tr>
              <a:tr h="108323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24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Territorio </a:t>
                      </a:r>
                      <a:endParaRPr lang="it-IT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5F9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24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2018</a:t>
                      </a:r>
                      <a:endParaRPr lang="it-IT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5F9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24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2019</a:t>
                      </a:r>
                      <a:endParaRPr lang="it-IT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5F9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24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2020</a:t>
                      </a:r>
                      <a:endParaRPr lang="it-IT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5F9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24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2021</a:t>
                      </a:r>
                      <a:endParaRPr lang="it-IT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5F9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24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2022</a:t>
                      </a:r>
                      <a:endParaRPr lang="it-IT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5F9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24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2023</a:t>
                      </a:r>
                      <a:endParaRPr lang="it-IT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5F9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24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Variazione % 2018-2023</a:t>
                      </a:r>
                      <a:endParaRPr lang="it-IT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5F9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8831556"/>
                  </a:ext>
                </a:extLst>
              </a:tr>
              <a:tr h="52928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it-IT" sz="2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Nord</a:t>
                      </a:r>
                      <a:endParaRPr lang="it-IT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2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13,7</a:t>
                      </a:r>
                      <a:endParaRPr lang="it-IT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2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12,4</a:t>
                      </a:r>
                      <a:endParaRPr lang="it-IT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2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14,5</a:t>
                      </a:r>
                      <a:endParaRPr lang="it-IT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2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15,8</a:t>
                      </a:r>
                      <a:endParaRPr lang="it-IT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2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11,9</a:t>
                      </a:r>
                      <a:endParaRPr lang="it-IT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2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8,8</a:t>
                      </a:r>
                      <a:endParaRPr lang="it-IT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2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-35,8</a:t>
                      </a:r>
                      <a:endParaRPr lang="it-IT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2217398"/>
                  </a:ext>
                </a:extLst>
              </a:tr>
              <a:tr h="52928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it-IT" sz="2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Centro</a:t>
                      </a:r>
                      <a:endParaRPr lang="it-IT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2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15,3</a:t>
                      </a:r>
                      <a:endParaRPr lang="it-IT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2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14,8</a:t>
                      </a:r>
                      <a:endParaRPr lang="it-IT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2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16,4</a:t>
                      </a:r>
                      <a:endParaRPr lang="it-IT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2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16,6</a:t>
                      </a:r>
                      <a:endParaRPr lang="it-IT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2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12,9</a:t>
                      </a:r>
                      <a:endParaRPr lang="it-IT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2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9,3</a:t>
                      </a:r>
                      <a:endParaRPr lang="it-IT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2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-39,2</a:t>
                      </a:r>
                      <a:endParaRPr lang="it-IT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7588080"/>
                  </a:ext>
                </a:extLst>
              </a:tr>
              <a:tr h="52928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it-IT" sz="2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Mezzogiorno</a:t>
                      </a:r>
                      <a:endParaRPr lang="it-IT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2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27,1</a:t>
                      </a:r>
                      <a:endParaRPr lang="it-IT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2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26,1</a:t>
                      </a:r>
                      <a:endParaRPr lang="it-IT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2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26,2</a:t>
                      </a:r>
                      <a:endParaRPr lang="it-IT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2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26,2</a:t>
                      </a:r>
                      <a:endParaRPr lang="it-IT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2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22,3</a:t>
                      </a:r>
                      <a:endParaRPr lang="it-IT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2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19,4</a:t>
                      </a:r>
                      <a:endParaRPr lang="it-IT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2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-28,4</a:t>
                      </a:r>
                      <a:endParaRPr lang="it-IT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1479062"/>
                  </a:ext>
                </a:extLst>
              </a:tr>
              <a:tr h="52928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lang="it-IT" sz="2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Italia</a:t>
                      </a:r>
                      <a:endParaRPr lang="it-IT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2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19,1</a:t>
                      </a:r>
                      <a:endParaRPr lang="it-IT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2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18</a:t>
                      </a:r>
                      <a:endParaRPr lang="it-IT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2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19,2</a:t>
                      </a:r>
                      <a:endParaRPr lang="it-IT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2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19,8</a:t>
                      </a:r>
                      <a:endParaRPr lang="it-IT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2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15,9</a:t>
                      </a:r>
                      <a:endParaRPr lang="it-IT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2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12,7</a:t>
                      </a:r>
                      <a:endParaRPr lang="it-IT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2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-33,5</a:t>
                      </a:r>
                      <a:endParaRPr lang="it-IT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0367039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A8ECE19A-CA32-3CC1-2944-63FBEE8F06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46624" y="-1281072"/>
            <a:ext cx="9369122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100" b="1" i="0" u="none" strike="noStrike" cap="none" normalizeH="0" baseline="0">
                <a:ln>
                  <a:noFill/>
                </a:ln>
                <a:solidFill>
                  <a:srgbClr val="7F7F7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Tabella 2.2 – Incidenza di NEET nella popolazione giovanile 15-24 anni - (v.a e v.%)</a:t>
            </a:r>
            <a:endParaRPr kumimoji="0" lang="it-IT" altLang="it-IT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1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Fonte: elaborazioni su IstatData</a:t>
            </a:r>
            <a:endParaRPr kumimoji="0" lang="it-IT" alt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3DB7959A-7512-99F1-B9F8-0F577019D1BD}"/>
              </a:ext>
            </a:extLst>
          </p:cNvPr>
          <p:cNvSpPr txBox="1"/>
          <p:nvPr/>
        </p:nvSpPr>
        <p:spPr>
          <a:xfrm>
            <a:off x="1840230" y="1504355"/>
            <a:ext cx="81610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000"/>
              </a:spcAft>
            </a:pPr>
            <a:r>
              <a:rPr lang="it-IT" sz="24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Incidenza di NEET nella popolazione giovanile 15-24 anni</a:t>
            </a:r>
            <a:endParaRPr lang="it-IT" sz="24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351A5E39-3BFF-2893-01CC-3C6617092C06}"/>
              </a:ext>
            </a:extLst>
          </p:cNvPr>
          <p:cNvSpPr txBox="1"/>
          <p:nvPr/>
        </p:nvSpPr>
        <p:spPr>
          <a:xfrm>
            <a:off x="3735551" y="6171347"/>
            <a:ext cx="47208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Fonte: elaborazioni su </a:t>
            </a:r>
            <a:r>
              <a:rPr kumimoji="0" lang="it-IT" altLang="it-IT" sz="18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IstatData</a:t>
            </a:r>
            <a:r>
              <a:rPr kumimoji="0" lang="it-IT" altLang="it-IT" sz="1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2023</a:t>
            </a:r>
            <a:endParaRPr kumimoji="0" lang="it-IT" altLang="it-IT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2769504"/>
      </p:ext>
    </p:extLst>
  </p:cSld>
  <p:clrMapOvr>
    <a:masterClrMapping/>
  </p:clrMapOvr>
  <p:transition spd="slow">
    <p:wheel spokes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4A441AC-96BE-270D-CA35-7BC8EA2684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4618" y="438735"/>
            <a:ext cx="9922764" cy="1294228"/>
          </a:xfrm>
        </p:spPr>
        <p:txBody>
          <a:bodyPr/>
          <a:lstStyle/>
          <a:p>
            <a:r>
              <a:rPr lang="it-IT" dirty="0"/>
              <a:t>Analisi sul campo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C006F7E-B19C-94E7-698E-A8A66B8AB7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060" y="2447778"/>
            <a:ext cx="5394960" cy="1507002"/>
          </a:xfrm>
        </p:spPr>
        <p:txBody>
          <a:bodyPr>
            <a:normAutofit fontScale="92500"/>
          </a:bodyPr>
          <a:lstStyle/>
          <a:p>
            <a:r>
              <a:rPr lang="it-IT" sz="2800" dirty="0">
                <a:latin typeface="Gill Sans MT" panose="020B0502020104020203" pitchFamily="34" charset="0"/>
              </a:rPr>
              <a:t>La raccolta delle storie di vita</a:t>
            </a:r>
          </a:p>
          <a:p>
            <a:r>
              <a:rPr lang="it-IT" sz="2800" dirty="0">
                <a:latin typeface="Gill Sans MT" panose="020B0502020104020203" pitchFamily="34" charset="0"/>
              </a:rPr>
              <a:t>La ricerca presso giovani e operatori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51BA49C4-FCCB-0EB0-7609-C2A51B340F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6460" y="1723292"/>
            <a:ext cx="5919011" cy="31763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30899406"/>
      </p:ext>
    </p:extLst>
  </p:cSld>
  <p:clrMapOvr>
    <a:masterClrMapping/>
  </p:clrMapOvr>
  <p:transition spd="slow">
    <p:comb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35A0B9B-35AF-9602-180D-8F394D53B8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8136" y="165213"/>
            <a:ext cx="9922764" cy="1294228"/>
          </a:xfrm>
        </p:spPr>
        <p:txBody>
          <a:bodyPr/>
          <a:lstStyle/>
          <a:p>
            <a:r>
              <a:rPr lang="it-IT" dirty="0"/>
              <a:t>L’indagine condotta presso ragazzi e operatori</a:t>
            </a:r>
          </a:p>
        </p:txBody>
      </p:sp>
      <p:graphicFrame>
        <p:nvGraphicFramePr>
          <p:cNvPr id="4" name="Segnaposto contenuto 3">
            <a:extLst>
              <a:ext uri="{FF2B5EF4-FFF2-40B4-BE49-F238E27FC236}">
                <a16:creationId xmlns:a16="http://schemas.microsoft.com/office/drawing/2014/main" id="{9C50642C-2F60-222C-E396-7434B293C1A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16912143"/>
              </p:ext>
            </p:extLst>
          </p:nvPr>
        </p:nvGraphicFramePr>
        <p:xfrm>
          <a:off x="1455738" y="1459441"/>
          <a:ext cx="8549499" cy="49689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454632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049F6E0-FFEA-4C4F-3DE0-4E2A0D0A19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1" y="452292"/>
            <a:ext cx="9922764" cy="1294228"/>
          </a:xfrm>
        </p:spPr>
        <p:txBody>
          <a:bodyPr/>
          <a:lstStyle/>
          <a:p>
            <a:r>
              <a:rPr lang="it-IT" dirty="0"/>
              <a:t>La numerosità raggiunta dall’indagine</a:t>
            </a:r>
          </a:p>
        </p:txBody>
      </p:sp>
      <p:graphicFrame>
        <p:nvGraphicFramePr>
          <p:cNvPr id="4" name="Tabella 3">
            <a:extLst>
              <a:ext uri="{FF2B5EF4-FFF2-40B4-BE49-F238E27FC236}">
                <a16:creationId xmlns:a16="http://schemas.microsoft.com/office/drawing/2014/main" id="{082B08AF-14E8-084E-5DFD-BE11EC63E8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8720545"/>
              </p:ext>
            </p:extLst>
          </p:nvPr>
        </p:nvGraphicFramePr>
        <p:xfrm>
          <a:off x="914401" y="2073349"/>
          <a:ext cx="9611832" cy="4009667"/>
        </p:xfrm>
        <a:graphic>
          <a:graphicData uri="http://schemas.openxmlformats.org/drawingml/2006/table">
            <a:tbl>
              <a:tblPr/>
              <a:tblGrid>
                <a:gridCol w="3203943">
                  <a:extLst>
                    <a:ext uri="{9D8B030D-6E8A-4147-A177-3AD203B41FA5}">
                      <a16:colId xmlns:a16="http://schemas.microsoft.com/office/drawing/2014/main" val="1858312413"/>
                    </a:ext>
                  </a:extLst>
                </a:gridCol>
                <a:gridCol w="3204944">
                  <a:extLst>
                    <a:ext uri="{9D8B030D-6E8A-4147-A177-3AD203B41FA5}">
                      <a16:colId xmlns:a16="http://schemas.microsoft.com/office/drawing/2014/main" val="3614271468"/>
                    </a:ext>
                  </a:extLst>
                </a:gridCol>
                <a:gridCol w="3202945">
                  <a:extLst>
                    <a:ext uri="{9D8B030D-6E8A-4147-A177-3AD203B41FA5}">
                      <a16:colId xmlns:a16="http://schemas.microsoft.com/office/drawing/2014/main" val="2432467123"/>
                    </a:ext>
                  </a:extLst>
                </a:gridCol>
              </a:tblGrid>
              <a:tr h="16769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it-IT" sz="2800" b="1" dirty="0">
                          <a:solidFill>
                            <a:srgbClr val="FFFFFF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Paesi</a:t>
                      </a:r>
                      <a:endParaRPr lang="it-IT" sz="28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2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ptos" panose="020B0004020202020204" pitchFamily="34" charset="0"/>
                        </a:rPr>
                        <a:t> </a:t>
                      </a:r>
                      <a:endParaRPr lang="it-IT" sz="28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EA7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EA7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EA7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EA7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7531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2800" b="1" dirty="0" err="1">
                          <a:solidFill>
                            <a:srgbClr val="FFFFFF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Numero</a:t>
                      </a:r>
                      <a:r>
                        <a:rPr lang="en-GB" sz="2800" b="1" dirty="0">
                          <a:solidFill>
                            <a:srgbClr val="FFFFFF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 di </a:t>
                      </a:r>
                      <a:r>
                        <a:rPr lang="en-GB" sz="2800" b="1" dirty="0" err="1">
                          <a:solidFill>
                            <a:srgbClr val="FFFFFF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questionari</a:t>
                      </a:r>
                      <a:r>
                        <a:rPr lang="en-GB" sz="2800" b="1" dirty="0">
                          <a:solidFill>
                            <a:srgbClr val="FFFFFF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 </a:t>
                      </a:r>
                      <a:r>
                        <a:rPr lang="en-GB" sz="2800" b="1" dirty="0" err="1">
                          <a:solidFill>
                            <a:srgbClr val="FFFFFF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dei</a:t>
                      </a:r>
                      <a:r>
                        <a:rPr lang="en-GB" sz="2800" b="1" dirty="0">
                          <a:solidFill>
                            <a:srgbClr val="FFFFFF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 </a:t>
                      </a:r>
                      <a:r>
                        <a:rPr lang="en-GB" sz="2800" b="1" dirty="0" err="1">
                          <a:solidFill>
                            <a:srgbClr val="FFFFFF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giovani</a:t>
                      </a:r>
                      <a:endParaRPr lang="it-IT" sz="28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EA7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EA7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EA7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EA7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7531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2800" b="1" dirty="0" err="1">
                          <a:solidFill>
                            <a:srgbClr val="FFFFFF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Numero</a:t>
                      </a:r>
                      <a:r>
                        <a:rPr lang="en-GB" sz="2800" b="1" dirty="0">
                          <a:solidFill>
                            <a:srgbClr val="FFFFFF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 di </a:t>
                      </a:r>
                      <a:r>
                        <a:rPr lang="en-GB" sz="2800" b="1" dirty="0" err="1">
                          <a:solidFill>
                            <a:srgbClr val="FFFFFF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questionari</a:t>
                      </a:r>
                      <a:r>
                        <a:rPr lang="en-GB" sz="2800" b="1" dirty="0">
                          <a:solidFill>
                            <a:srgbClr val="FFFFFF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 </a:t>
                      </a:r>
                      <a:r>
                        <a:rPr lang="en-GB" sz="2800" b="1" dirty="0" err="1">
                          <a:solidFill>
                            <a:srgbClr val="FFFFFF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degli</a:t>
                      </a:r>
                      <a:r>
                        <a:rPr lang="en-GB" sz="2800" b="1" dirty="0">
                          <a:solidFill>
                            <a:srgbClr val="FFFFFF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 </a:t>
                      </a:r>
                      <a:r>
                        <a:rPr lang="en-GB" sz="2800" b="1" dirty="0" err="1">
                          <a:solidFill>
                            <a:srgbClr val="FFFFFF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operatori</a:t>
                      </a:r>
                      <a:endParaRPr lang="it-IT" sz="28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EA7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EA7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EA7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EA7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7531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4044708"/>
                  </a:ext>
                </a:extLst>
              </a:tr>
              <a:tr h="40348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28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CZ </a:t>
                      </a:r>
                      <a:endParaRPr lang="it-IT" sz="28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4EA7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EA7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EA7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EA7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E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28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96</a:t>
                      </a:r>
                      <a:endParaRPr lang="it-IT" sz="28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4EA7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EA7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EA7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EA7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E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2800">
                          <a:solidFill>
                            <a:srgbClr val="000000"/>
                          </a:solidFill>
                          <a:effectLst/>
                          <a:latin typeface="Twentieth Century"/>
                          <a:ea typeface="Twentieth Century"/>
                          <a:cs typeface="Twentieth Century"/>
                        </a:rPr>
                        <a:t>43</a:t>
                      </a:r>
                      <a:endParaRPr lang="it-IT" sz="28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4EA7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EA7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EA7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EA7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1321581"/>
                  </a:ext>
                </a:extLst>
              </a:tr>
              <a:tr h="40348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28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FI</a:t>
                      </a:r>
                      <a:endParaRPr lang="it-IT" sz="28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4EA7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EA7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EA7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EA7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E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28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110</a:t>
                      </a:r>
                      <a:endParaRPr lang="it-IT" sz="28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4EA7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EA7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EA7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EA7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E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28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103</a:t>
                      </a:r>
                      <a:endParaRPr lang="it-IT" sz="28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4EA7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EA7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EA7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EA7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7266944"/>
                  </a:ext>
                </a:extLst>
              </a:tr>
              <a:tr h="40348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28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IT</a:t>
                      </a:r>
                      <a:endParaRPr lang="it-IT" sz="28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4EA7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EA7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EA7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EA7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E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2800">
                          <a:solidFill>
                            <a:srgbClr val="000000"/>
                          </a:solidFill>
                          <a:effectLst/>
                          <a:latin typeface="Twentieth Century"/>
                          <a:ea typeface="Twentieth Century"/>
                          <a:cs typeface="Twentieth Century"/>
                        </a:rPr>
                        <a:t>84</a:t>
                      </a:r>
                      <a:endParaRPr lang="it-IT" sz="28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4EA7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EA7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EA7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EA7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E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2800">
                          <a:solidFill>
                            <a:srgbClr val="000000"/>
                          </a:solidFill>
                          <a:effectLst/>
                          <a:latin typeface="Twentieth Century"/>
                          <a:ea typeface="Twentieth Century"/>
                          <a:cs typeface="Twentieth Century"/>
                        </a:rPr>
                        <a:t>96</a:t>
                      </a:r>
                      <a:endParaRPr lang="it-IT" sz="28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4EA7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EA7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EA7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EA7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065727"/>
                  </a:ext>
                </a:extLst>
              </a:tr>
              <a:tr h="40348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28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PT</a:t>
                      </a:r>
                      <a:endParaRPr lang="it-IT" sz="28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4EA7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EA7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EA7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EA7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E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2800">
                          <a:solidFill>
                            <a:srgbClr val="000000"/>
                          </a:solidFill>
                          <a:effectLst/>
                          <a:latin typeface="Twentieth Century"/>
                          <a:ea typeface="Twentieth Century"/>
                          <a:cs typeface="Twentieth Century"/>
                        </a:rPr>
                        <a:t>92</a:t>
                      </a:r>
                      <a:endParaRPr lang="it-IT" sz="28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4EA7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EA7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EA7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EA7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E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2800">
                          <a:solidFill>
                            <a:srgbClr val="000000"/>
                          </a:solidFill>
                          <a:effectLst/>
                          <a:latin typeface="Twentieth Century"/>
                          <a:ea typeface="Twentieth Century"/>
                          <a:cs typeface="Twentieth Century"/>
                        </a:rPr>
                        <a:t>34</a:t>
                      </a:r>
                      <a:endParaRPr lang="it-IT" sz="28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4EA7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EA7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EA7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EA7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4707080"/>
                  </a:ext>
                </a:extLst>
              </a:tr>
              <a:tr h="40348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2800" b="1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Total</a:t>
                      </a:r>
                      <a:endParaRPr lang="it-IT" sz="28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4EA7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EA7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EA7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EA7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E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2800" b="1">
                          <a:solidFill>
                            <a:srgbClr val="000000"/>
                          </a:solidFill>
                          <a:effectLst/>
                          <a:latin typeface="Twentieth Century"/>
                          <a:ea typeface="Twentieth Century"/>
                          <a:cs typeface="Twentieth Century"/>
                        </a:rPr>
                        <a:t>382</a:t>
                      </a:r>
                      <a:endParaRPr lang="it-IT" sz="28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4EA7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EA7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EA7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EA7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E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2800" b="1" dirty="0">
                          <a:solidFill>
                            <a:srgbClr val="000000"/>
                          </a:solidFill>
                          <a:effectLst/>
                          <a:latin typeface="Twentieth Century"/>
                          <a:ea typeface="Twentieth Century"/>
                          <a:cs typeface="Twentieth Century"/>
                        </a:rPr>
                        <a:t>276</a:t>
                      </a:r>
                      <a:endParaRPr lang="it-IT" sz="28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4EA7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EA7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EA7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EA7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45303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914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BjornVTI">
  <a:themeElements>
    <a:clrScheme name="AnalogousFromLightSeedLeftStep">
      <a:dk1>
        <a:srgbClr val="000000"/>
      </a:dk1>
      <a:lt1>
        <a:srgbClr val="FFFFFF"/>
      </a:lt1>
      <a:dk2>
        <a:srgbClr val="1B2F2C"/>
      </a:dk2>
      <a:lt2>
        <a:srgbClr val="F0F0F3"/>
      </a:lt2>
      <a:accent1>
        <a:srgbClr val="A7A259"/>
      </a:accent1>
      <a:accent2>
        <a:srgbClr val="D99147"/>
      </a:accent2>
      <a:accent3>
        <a:srgbClr val="E38379"/>
      </a:accent3>
      <a:accent4>
        <a:srgbClr val="DD5C85"/>
      </a:accent4>
      <a:accent5>
        <a:srgbClr val="E379C8"/>
      </a:accent5>
      <a:accent6>
        <a:srgbClr val="C95CDD"/>
      </a:accent6>
      <a:hlink>
        <a:srgbClr val="6C71B0"/>
      </a:hlink>
      <a:folHlink>
        <a:srgbClr val="7F7F7F"/>
      </a:folHlink>
    </a:clrScheme>
    <a:fontScheme name="Neue Haas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jornVTI" id="{D01443FD-65CF-4AEF-9B9D-4466C96F9785}" vid="{36EF4262-385E-40E6-B073-FB18FD98BF4C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" panose="0211000402020202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" panose="0211000402020202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" panose="0211000402020202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" panose="0211000402020202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" panose="0211000402020202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" panose="0211000402020202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" panose="0211000402020202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Sheets">
    <a:dk1>
      <a:srgbClr val="000000"/>
    </a:dk1>
    <a:lt1>
      <a:srgbClr val="FFFFFF"/>
    </a:lt1>
    <a:dk2>
      <a:srgbClr val="000000"/>
    </a:dk2>
    <a:lt2>
      <a:srgbClr val="FFFFFF"/>
    </a:lt2>
    <a:accent1>
      <a:srgbClr val="4285F4"/>
    </a:accent1>
    <a:accent2>
      <a:srgbClr val="EA4335"/>
    </a:accent2>
    <a:accent3>
      <a:srgbClr val="FBBC04"/>
    </a:accent3>
    <a:accent4>
      <a:srgbClr val="34A853"/>
    </a:accent4>
    <a:accent5>
      <a:srgbClr val="FF6D01"/>
    </a:accent5>
    <a:accent6>
      <a:srgbClr val="46BDC6"/>
    </a:accent6>
    <a:hlink>
      <a:srgbClr val="1155CC"/>
    </a:hlink>
    <a:folHlink>
      <a:srgbClr val="1155CC"/>
    </a:folHlink>
  </a:clrScheme>
  <a:fontScheme name="Sheets">
    <a:majorFont>
      <a:latin typeface="Arial"/>
      <a:ea typeface="Arial"/>
      <a:cs typeface="Arial"/>
    </a:majorFont>
    <a:minorFont>
      <a:latin typeface="Arial"/>
      <a:ea typeface="Arial"/>
      <a:cs typeface="Arial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516</TotalTime>
  <Words>1468</Words>
  <Application>Microsoft Office PowerPoint</Application>
  <PresentationFormat>Widescreen</PresentationFormat>
  <Paragraphs>308</Paragraphs>
  <Slides>38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38</vt:i4>
      </vt:variant>
    </vt:vector>
  </HeadingPairs>
  <TitlesOfParts>
    <vt:vector size="46" baseType="lpstr">
      <vt:lpstr>Aptos</vt:lpstr>
      <vt:lpstr>Aptos Narrow</vt:lpstr>
      <vt:lpstr>Arial</vt:lpstr>
      <vt:lpstr>Calibri</vt:lpstr>
      <vt:lpstr>Gill Sans MT</vt:lpstr>
      <vt:lpstr>Neue Haas Grotesk Text Pro</vt:lpstr>
      <vt:lpstr>Twentieth Century</vt:lpstr>
      <vt:lpstr>BjornVTI</vt:lpstr>
      <vt:lpstr>“MPOW” –  Empowering and inclusive model to create an experience of a supportive community for NEET”</vt:lpstr>
      <vt:lpstr>Obiettivi del progetto</vt:lpstr>
      <vt:lpstr>Le attività (WP)</vt:lpstr>
      <vt:lpstr>I NEET in Europa e in Italia</vt:lpstr>
      <vt:lpstr>I giovani italiani abbandonano prematuramente i percorsi scolastici-formativi</vt:lpstr>
      <vt:lpstr>I NEET rappresentano una fetta molto ampia di giovani</vt:lpstr>
      <vt:lpstr>Analisi sul campo</vt:lpstr>
      <vt:lpstr>L’indagine condotta presso ragazzi e operatori</vt:lpstr>
      <vt:lpstr>La numerosità raggiunta dall’indagine</vt:lpstr>
      <vt:lpstr>Come è stato organizzato il questionario</vt:lpstr>
      <vt:lpstr>Come sono stati presentati i dati</vt:lpstr>
      <vt:lpstr>Il profilo dei giovani nei 4 Paesi</vt:lpstr>
      <vt:lpstr>Livello di istruzione dei ragazzi</vt:lpstr>
      <vt:lpstr>Percorsi scolastici discontinui</vt:lpstr>
      <vt:lpstr>Motivi della discontinuità</vt:lpstr>
      <vt:lpstr>Condizioni di vita</vt:lpstr>
      <vt:lpstr>La vita sociale</vt:lpstr>
      <vt:lpstr>La vita sociale</vt:lpstr>
      <vt:lpstr>Desideri ed opportunità sul territorio</vt:lpstr>
      <vt:lpstr>Similarità tra i Paesi</vt:lpstr>
      <vt:lpstr>Cosa fanno i ragazzi intervistati</vt:lpstr>
      <vt:lpstr>Quando devo parlare con qualcuno</vt:lpstr>
      <vt:lpstr>Percezione del proprio ruolo nella comunità di riferimento</vt:lpstr>
      <vt:lpstr>Il benessere registrato tra i ragazzi/e</vt:lpstr>
      <vt:lpstr>Cosa pensano quando si fa riferimento al concetto di comunità</vt:lpstr>
      <vt:lpstr>Cosa chiedono maggiormente agli operatori</vt:lpstr>
      <vt:lpstr>BELONGING TO A COMMUNITY…</vt:lpstr>
      <vt:lpstr>Appartenere ad una comunità…</vt:lpstr>
      <vt:lpstr>Come vedono il loro futuro</vt:lpstr>
      <vt:lpstr>Attività che gli operatori considerano essenziali per rispondere efficacemente alla crescita del disagio giovanile</vt:lpstr>
      <vt:lpstr>Una domanda fatta solo ai giovani italiani</vt:lpstr>
      <vt:lpstr>Il profilo degli operatori nei 4 Paesi</vt:lpstr>
      <vt:lpstr>Le esperienze professionali</vt:lpstr>
      <vt:lpstr>Le competenze richieste</vt:lpstr>
      <vt:lpstr>In futuro il disagio giovanile…</vt:lpstr>
      <vt:lpstr>Gli operatori dovrebbero principalmente</vt:lpstr>
      <vt:lpstr>Fattori essenziali per costruire una comunità</vt:lpstr>
      <vt:lpstr>Le attività di diffusione</vt:lpstr>
    </vt:vector>
  </TitlesOfParts>
  <Company>HP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 3 Survey</dc:title>
  <dc:creator>claudia villante</dc:creator>
  <cp:lastModifiedBy>Claudia Villante</cp:lastModifiedBy>
  <cp:revision>43</cp:revision>
  <dcterms:created xsi:type="dcterms:W3CDTF">2023-10-19T13:49:19Z</dcterms:created>
  <dcterms:modified xsi:type="dcterms:W3CDTF">2024-09-20T13:23:59Z</dcterms:modified>
</cp:coreProperties>
</file>